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4.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3" r:id="rId3"/>
  </p:sldMasterIdLst>
  <p:notesMasterIdLst>
    <p:notesMasterId r:id="rId19"/>
  </p:notesMasterIdLst>
  <p:sldIdLst>
    <p:sldId id="276" r:id="rId4"/>
    <p:sldId id="333" r:id="rId5"/>
    <p:sldId id="275" r:id="rId6"/>
    <p:sldId id="291" r:id="rId7"/>
    <p:sldId id="290" r:id="rId8"/>
    <p:sldId id="282" r:id="rId9"/>
    <p:sldId id="355" r:id="rId10"/>
    <p:sldId id="293" r:id="rId11"/>
    <p:sldId id="356" r:id="rId12"/>
    <p:sldId id="283" r:id="rId13"/>
    <p:sldId id="319" r:id="rId14"/>
    <p:sldId id="308" r:id="rId15"/>
    <p:sldId id="357" r:id="rId16"/>
    <p:sldId id="284" r:id="rId17"/>
    <p:sldId id="270"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unchao [BSE]" initials="HJ[" lastIdx="17"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5208"/>
    <a:srgbClr val="CF3A34"/>
    <a:srgbClr val="FDF731"/>
    <a:srgbClr val="F9680D"/>
    <a:srgbClr val="C83406"/>
    <a:srgbClr val="E4E5EA"/>
    <a:srgbClr val="B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100" d="100"/>
          <a:sy n="100" d="100"/>
        </p:scale>
        <p:origin x="72" y="1410"/>
      </p:cViewPr>
      <p:guideLst>
        <p:guide orient="horz" pos="1936"/>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2.xml"/><Relationship Id="rId5" Type="http://schemas.openxmlformats.org/officeDocument/2006/relationships/tags" Target="../tags/tag6.xml"/><Relationship Id="rId4"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3.xml"/><Relationship Id="rId5" Type="http://schemas.openxmlformats.org/officeDocument/2006/relationships/tags" Target="../tags/tag11.xml"/><Relationship Id="rId4"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PA_矩形 44"/>
          <p:cNvSpPr/>
          <p:nvPr userDrawn="1">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PA_任意多边形 5"/>
          <p:cNvSpPr>
            <a:spLocks noEditPoints="1"/>
          </p:cNvSpPr>
          <p:nvPr userDrawn="1">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8" name="PA_等腰三角形 11"/>
          <p:cNvSpPr/>
          <p:nvPr userDrawn="1">
            <p:custDataLst>
              <p:tags r:id="rId3"/>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 name="文本占位符 10"/>
          <p:cNvSpPr>
            <a:spLocks noGrp="1"/>
          </p:cNvSpPr>
          <p:nvPr>
            <p:ph type="body" sz="quarter" idx="10" hasCustomPrompt="1"/>
          </p:nvPr>
        </p:nvSpPr>
        <p:spPr>
          <a:xfrm>
            <a:off x="783811" y="2460080"/>
            <a:ext cx="10624378" cy="914400"/>
          </a:xfrm>
        </p:spPr>
        <p:txBody>
          <a:bodyPr anchor="ctr">
            <a:noAutofit/>
          </a:bodyPr>
          <a:lstStyle>
            <a:lvl1pPr marL="0" indent="0" algn="ctr">
              <a:lnSpc>
                <a:spcPct val="100000"/>
              </a:lnSpc>
              <a:spcBef>
                <a:spcPts val="0"/>
              </a:spcBef>
              <a:buNone/>
              <a:defRPr sz="4400" b="1">
                <a:solidFill>
                  <a:schemeClr val="bg1"/>
                </a:solidFill>
                <a:latin typeface="+mn-ea"/>
                <a:ea typeface="+mn-ea"/>
              </a:defRPr>
            </a:lvl1pPr>
            <a:lvl2pPr marL="457200" indent="0">
              <a:buNone/>
              <a:defRPr/>
            </a:lvl2pPr>
          </a:lstStyle>
          <a:p>
            <a:pPr lvl="0"/>
            <a:r>
              <a:rPr lang="zh-CN" altLang="en-US" dirty="0"/>
              <a:t>编辑母版文本样</a:t>
            </a:r>
          </a:p>
        </p:txBody>
      </p:sp>
      <p:cxnSp>
        <p:nvCxnSpPr>
          <p:cNvPr id="13" name="PA_直接连接符 4"/>
          <p:cNvCxnSpPr/>
          <p:nvPr userDrawn="1">
            <p:custDataLst>
              <p:tags r:id="rId4"/>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p:cNvCxnSpPr/>
          <p:nvPr userDrawn="1">
            <p:custDataLst>
              <p:tags r:id="rId5"/>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1" hasCustomPrompt="1"/>
          </p:nvPr>
        </p:nvSpPr>
        <p:spPr>
          <a:xfrm>
            <a:off x="4551428" y="3483521"/>
            <a:ext cx="2962556" cy="464999"/>
          </a:xfrm>
        </p:spPr>
        <p:txBody>
          <a:bodyPr anchor="ctr">
            <a:noAutofit/>
          </a:bodyPr>
          <a:lstStyle>
            <a:lvl1pPr marL="0" indent="0" algn="ctr">
              <a:lnSpc>
                <a:spcPct val="100000"/>
              </a:lnSpc>
              <a:spcBef>
                <a:spcPts val="0"/>
              </a:spcBef>
              <a:buNone/>
              <a:defRPr sz="2000">
                <a:solidFill>
                  <a:schemeClr val="bg1"/>
                </a:solidFill>
              </a:defRPr>
            </a:lvl1pPr>
            <a:lvl2pPr marL="457200" indent="0">
              <a:buNone/>
              <a:defRPr/>
            </a:lvl2pPr>
            <a:lvl5pPr marL="1828800" indent="0">
              <a:buNone/>
              <a:defRPr/>
            </a:lvl5pPr>
          </a:lstStyle>
          <a:p>
            <a:pPr lvl="0"/>
            <a:r>
              <a:rPr lang="zh-CN" altLang="en-US" dirty="0"/>
              <a:t>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PA_矩形 44"/>
          <p:cNvSpPr/>
          <p:nvPr userDrawn="1">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PA_任意多边形 5"/>
          <p:cNvSpPr>
            <a:spLocks noEditPoints="1"/>
          </p:cNvSpPr>
          <p:nvPr userDrawn="1">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8" name="PA_等腰三角形 11"/>
          <p:cNvSpPr/>
          <p:nvPr userDrawn="1">
            <p:custDataLst>
              <p:tags r:id="rId3"/>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 name="文本占位符 10"/>
          <p:cNvSpPr>
            <a:spLocks noGrp="1"/>
          </p:cNvSpPr>
          <p:nvPr>
            <p:ph type="body" sz="quarter" idx="10" hasCustomPrompt="1"/>
          </p:nvPr>
        </p:nvSpPr>
        <p:spPr>
          <a:xfrm>
            <a:off x="783811" y="2460080"/>
            <a:ext cx="10624378" cy="914400"/>
          </a:xfrm>
        </p:spPr>
        <p:txBody>
          <a:bodyPr anchor="ctr">
            <a:noAutofit/>
          </a:bodyPr>
          <a:lstStyle>
            <a:lvl1pPr marL="0" indent="0" algn="ctr">
              <a:lnSpc>
                <a:spcPct val="100000"/>
              </a:lnSpc>
              <a:spcBef>
                <a:spcPts val="0"/>
              </a:spcBef>
              <a:buNone/>
              <a:defRPr sz="4400" b="1">
                <a:solidFill>
                  <a:schemeClr val="bg1"/>
                </a:solidFill>
                <a:latin typeface="+mn-ea"/>
                <a:ea typeface="+mn-ea"/>
              </a:defRPr>
            </a:lvl1pPr>
            <a:lvl2pPr marL="457200" indent="0">
              <a:buNone/>
              <a:defRPr/>
            </a:lvl2pPr>
          </a:lstStyle>
          <a:p>
            <a:pPr lvl="0"/>
            <a:r>
              <a:rPr lang="zh-CN" altLang="en-US" dirty="0"/>
              <a:t>编辑母版文本样</a:t>
            </a:r>
          </a:p>
        </p:txBody>
      </p:sp>
      <p:cxnSp>
        <p:nvCxnSpPr>
          <p:cNvPr id="13" name="PA_直接连接符 4"/>
          <p:cNvCxnSpPr/>
          <p:nvPr userDrawn="1">
            <p:custDataLst>
              <p:tags r:id="rId4"/>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p:cNvCxnSpPr/>
          <p:nvPr userDrawn="1">
            <p:custDataLst>
              <p:tags r:id="rId5"/>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1" hasCustomPrompt="1"/>
          </p:nvPr>
        </p:nvSpPr>
        <p:spPr>
          <a:xfrm>
            <a:off x="4551428" y="3483521"/>
            <a:ext cx="2962556" cy="464999"/>
          </a:xfrm>
        </p:spPr>
        <p:txBody>
          <a:bodyPr anchor="ctr">
            <a:noAutofit/>
          </a:bodyPr>
          <a:lstStyle>
            <a:lvl1pPr marL="0" indent="0" algn="ctr">
              <a:lnSpc>
                <a:spcPct val="100000"/>
              </a:lnSpc>
              <a:spcBef>
                <a:spcPts val="0"/>
              </a:spcBef>
              <a:buNone/>
              <a:defRPr sz="2000">
                <a:solidFill>
                  <a:schemeClr val="bg1"/>
                </a:solidFill>
              </a:defRPr>
            </a:lvl1pPr>
            <a:lvl2pPr marL="457200" indent="0">
              <a:buNone/>
              <a:defRPr/>
            </a:lvl2pPr>
            <a:lvl5pPr marL="1828800" indent="0">
              <a:buNone/>
              <a:defRPr/>
            </a:lvl5pPr>
          </a:lstStyle>
          <a:p>
            <a:pPr lvl="0"/>
            <a:r>
              <a:rPr lang="zh-CN" altLang="en-US" dirty="0"/>
              <a:t>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tags" Target="../tags/tag72.xml"/><Relationship Id="rId26" Type="http://schemas.openxmlformats.org/officeDocument/2006/relationships/image" Target="../media/image5.png"/><Relationship Id="rId3" Type="http://schemas.openxmlformats.org/officeDocument/2006/relationships/tags" Target="../tags/tag57.xml"/><Relationship Id="rId21" Type="http://schemas.openxmlformats.org/officeDocument/2006/relationships/tags" Target="../tags/tag75.xml"/><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5" Type="http://schemas.openxmlformats.org/officeDocument/2006/relationships/slideLayout" Target="../slideLayouts/slideLayout18.xml"/><Relationship Id="rId2" Type="http://schemas.openxmlformats.org/officeDocument/2006/relationships/tags" Target="../tags/tag56.xml"/><Relationship Id="rId16" Type="http://schemas.openxmlformats.org/officeDocument/2006/relationships/tags" Target="../tags/tag70.xml"/><Relationship Id="rId20" Type="http://schemas.openxmlformats.org/officeDocument/2006/relationships/tags" Target="../tags/tag74.xml"/><Relationship Id="rId29" Type="http://schemas.openxmlformats.org/officeDocument/2006/relationships/image" Target="../media/image13.tiff"/><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tags" Target="../tags/tag78.xml"/><Relationship Id="rId5" Type="http://schemas.openxmlformats.org/officeDocument/2006/relationships/tags" Target="../tags/tag59.xml"/><Relationship Id="rId15" Type="http://schemas.openxmlformats.org/officeDocument/2006/relationships/tags" Target="../tags/tag69.xml"/><Relationship Id="rId23" Type="http://schemas.openxmlformats.org/officeDocument/2006/relationships/tags" Target="../tags/tag77.xml"/><Relationship Id="rId28" Type="http://schemas.openxmlformats.org/officeDocument/2006/relationships/image" Target="../media/image12.tiff"/><Relationship Id="rId10" Type="http://schemas.openxmlformats.org/officeDocument/2006/relationships/tags" Target="../tags/tag64.xml"/><Relationship Id="rId19" Type="http://schemas.openxmlformats.org/officeDocument/2006/relationships/tags" Target="../tags/tag73.xml"/><Relationship Id="rId31" Type="http://schemas.openxmlformats.org/officeDocument/2006/relationships/image" Target="../media/image6.png"/><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tags" Target="../tags/tag76.xml"/><Relationship Id="rId27" Type="http://schemas.openxmlformats.org/officeDocument/2006/relationships/image" Target="../media/image11.tiff"/><Relationship Id="rId30" Type="http://schemas.openxmlformats.org/officeDocument/2006/relationships/image" Target="../media/image14.tiff"/></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81.xml"/><Relationship Id="rId7" Type="http://schemas.openxmlformats.org/officeDocument/2006/relationships/image" Target="../media/image6.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5.png"/><Relationship Id="rId5" Type="http://schemas.openxmlformats.org/officeDocument/2006/relationships/slideLayout" Target="../slideLayouts/slideLayout18.xml"/><Relationship Id="rId4" Type="http://schemas.openxmlformats.org/officeDocument/2006/relationships/tags" Target="../tags/tag82.xml"/><Relationship Id="rId9"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5.xml"/><Relationship Id="rId7" Type="http://schemas.openxmlformats.org/officeDocument/2006/relationships/image" Target="../media/image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8.xml"/><Relationship Id="rId5" Type="http://schemas.openxmlformats.org/officeDocument/2006/relationships/tags" Target="../tags/tag87.xml"/><Relationship Id="rId10" Type="http://schemas.openxmlformats.org/officeDocument/2006/relationships/image" Target="../media/image18.jpeg"/><Relationship Id="rId4" Type="http://schemas.openxmlformats.org/officeDocument/2006/relationships/tags" Target="../tags/tag86.xml"/><Relationship Id="rId9"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30.xml"/><Relationship Id="rId1" Type="http://schemas.openxmlformats.org/officeDocument/2006/relationships/tags" Target="../tags/tag88.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7.svg"/><Relationship Id="rId5" Type="http://schemas.openxmlformats.org/officeDocument/2006/relationships/tags" Target="../tags/tag17.xml"/><Relationship Id="rId10" Type="http://schemas.openxmlformats.org/officeDocument/2006/relationships/image" Target="../media/image6.png"/><Relationship Id="rId4" Type="http://schemas.openxmlformats.org/officeDocument/2006/relationships/tags" Target="../tags/tag16.xml"/><Relationship Id="rId9"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3.xml"/><Relationship Id="rId7" Type="http://schemas.openxmlformats.org/officeDocument/2006/relationships/image" Target="../media/image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18.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5.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slideLayout" Target="../slideLayouts/slideLayout1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image" Target="../media/image7.svg"/><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5.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slideLayout" Target="../slideLayouts/slideLayout1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image" Target="../media/image7.svg"/><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9.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7.svg"/><Relationship Id="rId5" Type="http://schemas.openxmlformats.org/officeDocument/2006/relationships/tags" Target="../tags/tag52.xml"/><Relationship Id="rId10" Type="http://schemas.openxmlformats.org/officeDocument/2006/relationships/image" Target="../media/image6.png"/><Relationship Id="rId4" Type="http://schemas.openxmlformats.org/officeDocument/2006/relationships/tags" Target="../tags/tag5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635"/>
            <a:ext cx="12191365" cy="5840095"/>
            <a:chOff x="1500" y="2218"/>
            <a:chExt cx="16199" cy="8896"/>
          </a:xfrm>
        </p:grpSpPr>
        <p:pic>
          <p:nvPicPr>
            <p:cNvPr id="3" name="图片 2" descr="5S6A8498-1(1)"/>
            <p:cNvPicPr>
              <a:picLocks noChangeAspect="1"/>
            </p:cNvPicPr>
            <p:nvPr/>
          </p:nvPicPr>
          <p:blipFill>
            <a:blip r:embed="rId3" cstate="print">
              <a:lum bright="6000" contrast="-30000"/>
              <a:extLst>
                <a:ext uri="{28A0092B-C50C-407E-A947-70E740481C1C}">
                  <a14:useLocalDpi xmlns:a14="http://schemas.microsoft.com/office/drawing/2010/main"/>
                </a:ext>
              </a:extLst>
            </a:blip>
            <a:srcRect/>
            <a:stretch>
              <a:fillRect/>
            </a:stretch>
          </p:blipFill>
          <p:spPr>
            <a:xfrm>
              <a:off x="1500" y="2218"/>
              <a:ext cx="16199" cy="8893"/>
            </a:xfrm>
            <a:prstGeom prst="rect">
              <a:avLst/>
            </a:prstGeom>
          </p:spPr>
        </p:pic>
        <p:sp>
          <p:nvSpPr>
            <p:cNvPr id="5" name="矩形 4"/>
            <p:cNvSpPr/>
            <p:nvPr/>
          </p:nvSpPr>
          <p:spPr>
            <a:xfrm>
              <a:off x="1500" y="2219"/>
              <a:ext cx="16199" cy="8895"/>
            </a:xfrm>
            <a:prstGeom prst="rect">
              <a:avLst/>
            </a:pr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文本框 34"/>
          <p:cNvSpPr txBox="1"/>
          <p:nvPr>
            <p:custDataLst>
              <p:tags r:id="rId1"/>
            </p:custDataLst>
          </p:nvPr>
        </p:nvSpPr>
        <p:spPr>
          <a:xfrm>
            <a:off x="4959985" y="2331085"/>
            <a:ext cx="7232015" cy="1231265"/>
          </a:xfrm>
          <a:prstGeom prst="rect">
            <a:avLst/>
          </a:prstGeom>
          <a:noFill/>
        </p:spPr>
        <p:txBody>
          <a:bodyPr wrap="square" rtlCol="0">
            <a:noAutofit/>
          </a:bodyPr>
          <a:lstStyle/>
          <a:p>
            <a:pPr algn="ctr">
              <a:lnSpc>
                <a:spcPct val="120000"/>
              </a:lnSpc>
              <a:spcBef>
                <a:spcPts val="0"/>
              </a:spcBef>
              <a:spcAft>
                <a:spcPts val="0"/>
              </a:spcAft>
            </a:pPr>
            <a:r>
              <a:rPr lang="en-US" sz="4400" b="1" kern="0" spc="200" dirty="0">
                <a:solidFill>
                  <a:schemeClr val="bg2"/>
                </a:solidFill>
                <a:uFillTx/>
                <a:latin typeface="微软雅黑" panose="020B0503020204020204" charset="-122"/>
                <a:ea typeface="微软雅黑" panose="020B0503020204020204" charset="-122"/>
                <a:cs typeface="微软雅黑" panose="020B0503020204020204" charset="-122"/>
              </a:rPr>
              <a:t>4.24</a:t>
            </a:r>
            <a:r>
              <a:rPr lang="zh-CN" altLang="en-US" sz="4400" b="1" kern="0" spc="200" dirty="0">
                <a:solidFill>
                  <a:schemeClr val="bg2"/>
                </a:solidFill>
                <a:uFillTx/>
                <a:latin typeface="微软雅黑" panose="020B0503020204020204" charset="-122"/>
                <a:ea typeface="微软雅黑" panose="020B0503020204020204" charset="-122"/>
                <a:cs typeface="微软雅黑" panose="020B0503020204020204" charset="-122"/>
              </a:rPr>
              <a:t>学习汇报</a:t>
            </a:r>
          </a:p>
        </p:txBody>
      </p:sp>
      <p:cxnSp>
        <p:nvCxnSpPr>
          <p:cNvPr id="6" name="直接连接符 5"/>
          <p:cNvCxnSpPr/>
          <p:nvPr/>
        </p:nvCxnSpPr>
        <p:spPr>
          <a:xfrm>
            <a:off x="7537450" y="3750945"/>
            <a:ext cx="4739640" cy="0"/>
          </a:xfrm>
          <a:prstGeom prst="line">
            <a:avLst/>
          </a:prstGeom>
          <a:ln w="15875" cmpd="sng">
            <a:solidFill>
              <a:schemeClr val="bg1"/>
            </a:solidFill>
            <a:prstDash val="solid"/>
            <a:miter lim="800000"/>
            <a:headEnd type="oval" w="med" len="med"/>
          </a:ln>
        </p:spPr>
        <p:style>
          <a:lnRef idx="1">
            <a:schemeClr val="accent1"/>
          </a:lnRef>
          <a:fillRef idx="0">
            <a:schemeClr val="accent1"/>
          </a:fillRef>
          <a:effectRef idx="0">
            <a:schemeClr val="accent1"/>
          </a:effectRef>
          <a:fontRef idx="minor">
            <a:schemeClr val="tx1"/>
          </a:fontRef>
        </p:style>
      </p:cxnSp>
      <p:grpSp>
        <p:nvGrpSpPr>
          <p:cNvPr id="4" name="组合 3"/>
          <p:cNvGrpSpPr>
            <a:grpSpLocks noChangeAspect="1"/>
          </p:cNvGrpSpPr>
          <p:nvPr/>
        </p:nvGrpSpPr>
        <p:grpSpPr>
          <a:xfrm>
            <a:off x="1043305" y="1112520"/>
            <a:ext cx="3763645" cy="3709670"/>
            <a:chOff x="528" y="2642"/>
            <a:chExt cx="6532" cy="6336"/>
          </a:xfrm>
        </p:grpSpPr>
        <p:pic>
          <p:nvPicPr>
            <p:cNvPr id="10" name="图片 9" descr="北京体育大学logo"/>
            <p:cNvPicPr>
              <a:picLocks noChangeAspect="1"/>
            </p:cNvPicPr>
            <p:nvPr/>
          </p:nvPicPr>
          <p:blipFill>
            <a:blip r:embed="rId4"/>
            <a:srcRect l="615" t="20479" r="71422" b="25438"/>
            <a:stretch>
              <a:fillRect/>
            </a:stretch>
          </p:blipFill>
          <p:spPr>
            <a:xfrm>
              <a:off x="576" y="2706"/>
              <a:ext cx="6484" cy="6272"/>
            </a:xfrm>
            <a:prstGeom prst="rect">
              <a:avLst/>
            </a:prstGeom>
            <a:noFill/>
            <a:effectLst/>
          </p:spPr>
        </p:pic>
        <p:pic>
          <p:nvPicPr>
            <p:cNvPr id="11" name="图片 10" descr="北京体育大学logo"/>
            <p:cNvPicPr>
              <a:picLocks noChangeAspect="1"/>
            </p:cNvPicPr>
            <p:nvPr/>
          </p:nvPicPr>
          <p:blipFill>
            <a:blip r:embed="rId4">
              <a:lum bright="100000"/>
            </a:blip>
            <a:srcRect l="615" t="20479" r="71422" b="25438"/>
            <a:stretch>
              <a:fillRect/>
            </a:stretch>
          </p:blipFill>
          <p:spPr>
            <a:xfrm>
              <a:off x="528" y="2642"/>
              <a:ext cx="6484" cy="6272"/>
            </a:xfrm>
            <a:prstGeom prst="rect">
              <a:avLst/>
            </a:prstGeom>
            <a:noFill/>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0" name="矩形 59"/>
          <p:cNvSpPr/>
          <p:nvPr/>
        </p:nvSpPr>
        <p:spPr>
          <a:xfrm>
            <a:off x="0" y="1595120"/>
            <a:ext cx="12192000" cy="3959225"/>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Users\21202\Desktop\_E8P1121.jpg_E8P1121"/>
          <p:cNvPicPr>
            <a:picLocks noChangeAspect="1"/>
          </p:cNvPicPr>
          <p:nvPr/>
        </p:nvPicPr>
        <p:blipFill>
          <a:blip r:embed="rId2">
            <a:lum bright="-6000" contrast="6000"/>
          </a:blip>
          <a:srcRect/>
          <a:stretch>
            <a:fillRect/>
          </a:stretch>
        </p:blipFill>
        <p:spPr>
          <a:xfrm>
            <a:off x="1202055" y="1113790"/>
            <a:ext cx="7282180" cy="4692015"/>
          </a:xfrm>
          <a:prstGeom prst="rect">
            <a:avLst/>
          </a:prstGeom>
        </p:spPr>
      </p:pic>
      <p:sp>
        <p:nvSpPr>
          <p:cNvPr id="4" name="矩形 3"/>
          <p:cNvSpPr/>
          <p:nvPr/>
        </p:nvSpPr>
        <p:spPr>
          <a:xfrm>
            <a:off x="1212850" y="1114425"/>
            <a:ext cx="7282815" cy="4692015"/>
          </a:xfrm>
          <a:prstGeom prst="rect">
            <a:avLst/>
          </a:prstGeom>
          <a:solidFill>
            <a:srgbClr val="B00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369945" y="3044825"/>
            <a:ext cx="4658995" cy="829945"/>
          </a:xfrm>
          <a:prstGeom prst="rect">
            <a:avLst/>
          </a:prstGeom>
          <a:noFill/>
        </p:spPr>
        <p:txBody>
          <a:bodyPr wrap="square" rtlCol="0">
            <a:spAutoFit/>
          </a:bodyPr>
          <a:lstStyle/>
          <a:p>
            <a:pPr algn="dist"/>
            <a:r>
              <a:rPr lang="zh-CN" altLang="en-US" sz="4800" b="1" kern="2000">
                <a:solidFill>
                  <a:schemeClr val="bg1"/>
                </a:solidFill>
                <a:uFillTx/>
              </a:rPr>
              <a:t>数据分析与对比</a:t>
            </a:r>
          </a:p>
        </p:txBody>
      </p:sp>
      <p:sp>
        <p:nvSpPr>
          <p:cNvPr id="59" name="矩形 58"/>
          <p:cNvSpPr/>
          <p:nvPr/>
        </p:nvSpPr>
        <p:spPr>
          <a:xfrm>
            <a:off x="1781810" y="2299335"/>
            <a:ext cx="9422765" cy="2437130"/>
          </a:xfrm>
          <a:prstGeom prst="rect">
            <a:avLst/>
          </a:prstGeom>
          <a:noFill/>
          <a:ln w="381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0347325" y="3114040"/>
            <a:ext cx="1282700" cy="922020"/>
            <a:chOff x="14914" y="3367"/>
            <a:chExt cx="2020" cy="1452"/>
          </a:xfrm>
        </p:grpSpPr>
        <p:sp>
          <p:nvSpPr>
            <p:cNvPr id="6" name="对角圆角矩形 5"/>
            <p:cNvSpPr/>
            <p:nvPr/>
          </p:nvSpPr>
          <p:spPr>
            <a:xfrm>
              <a:off x="14914" y="3367"/>
              <a:ext cx="2003" cy="1436"/>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148" y="3367"/>
              <a:ext cx="1787" cy="1452"/>
            </a:xfrm>
            <a:prstGeom prst="rect">
              <a:avLst/>
            </a:prstGeom>
            <a:noFill/>
          </p:spPr>
          <p:txBody>
            <a:bodyPr wrap="square" rtlCol="0">
              <a:spAutoFit/>
            </a:bodyPr>
            <a:lstStyle/>
            <a:p>
              <a:r>
                <a:rPr lang="en-US" altLang="zh-CN" sz="5400">
                  <a:solidFill>
                    <a:schemeClr val="bg1"/>
                  </a:solidFill>
                  <a:latin typeface="Arial" panose="020B0604020202020204" pitchFamily="34" charset="0"/>
                  <a:ea typeface="微软雅黑" panose="020B0503020204020204" charset="-122"/>
                  <a:cs typeface="Arial" panose="020B0604020202020204" pitchFamily="34" charset="0"/>
                </a:rPr>
                <a:t>03</a:t>
              </a:r>
            </a:p>
          </p:txBody>
        </p:sp>
      </p:grpSp>
      <p:pic>
        <p:nvPicPr>
          <p:cNvPr id="10" name="图片 9" descr="北京体育大学logo含校名"/>
          <p:cNvPicPr>
            <a:picLocks noChangeAspect="1"/>
          </p:cNvPicPr>
          <p:nvPr/>
        </p:nvPicPr>
        <p:blipFill>
          <a:blip r:embed="rId3"/>
          <a:srcRect t="17239" b="20498"/>
          <a:stretch>
            <a:fillRect/>
          </a:stretch>
        </p:blipFill>
        <p:spPr>
          <a:xfrm>
            <a:off x="9882505" y="6074410"/>
            <a:ext cx="2143760" cy="667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7046595" y="763905"/>
            <a:ext cx="4654550" cy="129349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custDataLst>
              <p:tags r:id="rId3"/>
            </p:custDataLst>
          </p:nvPr>
        </p:nvSpPr>
        <p:spPr>
          <a:xfrm>
            <a:off x="6798310" y="763270"/>
            <a:ext cx="115570" cy="1293495"/>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custDataLst>
              <p:tags r:id="rId4"/>
            </p:custDataLst>
          </p:nvPr>
        </p:nvSpPr>
        <p:spPr>
          <a:xfrm>
            <a:off x="7179838" y="1421656"/>
            <a:ext cx="4453859" cy="306707"/>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buNone/>
            </a:pPr>
            <a:r>
              <a:rPr lang="en-US" altLang="zh-CN" sz="1300" spc="80">
                <a:solidFill>
                  <a:schemeClr val="tx1">
                    <a:lumMod val="75000"/>
                    <a:lumOff val="25000"/>
                  </a:schemeClr>
                </a:solidFill>
                <a:latin typeface="微软雅黑" panose="020B0503020204020204" charset="-122"/>
                <a:ea typeface="微软雅黑" panose="020B0503020204020204" charset="-122"/>
                <a:sym typeface="+mn-ea"/>
              </a:rPr>
              <a:t>     </a:t>
            </a:r>
            <a:r>
              <a:rPr lang="zh-CN" altLang="en-US" sz="1300" spc="80">
                <a:solidFill>
                  <a:schemeClr val="tx1">
                    <a:lumMod val="75000"/>
                    <a:lumOff val="25000"/>
                  </a:schemeClr>
                </a:solidFill>
                <a:latin typeface="微软雅黑" panose="020B0503020204020204" charset="-122"/>
                <a:ea typeface="微软雅黑" panose="020B0503020204020204" charset="-122"/>
                <a:sym typeface="+mn-ea"/>
              </a:rPr>
              <a:t>3 kg、7 kg、14 kg抗阻条件对步长的影响分别是极小、中等、较大(Cohen’s d=0.19、0.59、1.19)。7 kg、9 kg、11 kg牵引条件对步长的影响分别是中等、较大、较大(Cohen’s d=0.68、0.80、0.96)</a:t>
            </a:r>
          </a:p>
        </p:txBody>
      </p:sp>
      <p:sp>
        <p:nvSpPr>
          <p:cNvPr id="37" name="文本框 36"/>
          <p:cNvSpPr txBox="1"/>
          <p:nvPr>
            <p:custDataLst>
              <p:tags r:id="rId5"/>
            </p:custDataLst>
          </p:nvPr>
        </p:nvSpPr>
        <p:spPr>
          <a:xfrm>
            <a:off x="7212965" y="821690"/>
            <a:ext cx="1886585" cy="233680"/>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zh-CN" altLang="en-US" sz="1400" b="1" spc="180">
                <a:solidFill>
                  <a:schemeClr val="accent2"/>
                </a:solidFill>
              </a:rPr>
              <a:t>步长分析</a:t>
            </a:r>
          </a:p>
        </p:txBody>
      </p:sp>
      <p:sp>
        <p:nvSpPr>
          <p:cNvPr id="40" name="矩形 39"/>
          <p:cNvSpPr/>
          <p:nvPr>
            <p:custDataLst>
              <p:tags r:id="rId6"/>
            </p:custDataLst>
          </p:nvPr>
        </p:nvSpPr>
        <p:spPr>
          <a:xfrm>
            <a:off x="7046595" y="2168525"/>
            <a:ext cx="4654550" cy="124523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custDataLst>
              <p:tags r:id="rId7"/>
            </p:custDataLst>
          </p:nvPr>
        </p:nvSpPr>
        <p:spPr>
          <a:xfrm>
            <a:off x="6787515" y="2168525"/>
            <a:ext cx="126365" cy="1245235"/>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custDataLst>
              <p:tags r:id="rId8"/>
            </p:custDataLst>
          </p:nvPr>
        </p:nvSpPr>
        <p:spPr>
          <a:xfrm>
            <a:off x="7179945" y="2425700"/>
            <a:ext cx="4453890" cy="935355"/>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spcBef>
                <a:spcPts val="0"/>
              </a:spcBef>
              <a:spcAft>
                <a:spcPts val="800"/>
              </a:spcAft>
            </a:pPr>
            <a:r>
              <a:rPr lang="en-US" altLang="zh-CN" sz="1400" spc="80">
                <a:solidFill>
                  <a:schemeClr val="tx1">
                    <a:lumMod val="75000"/>
                    <a:lumOff val="25000"/>
                  </a:schemeClr>
                </a:solidFill>
                <a:latin typeface="微软雅黑" panose="020B0503020204020204" charset="-122"/>
                <a:ea typeface="微软雅黑" panose="020B0503020204020204" charset="-122"/>
                <a:sym typeface="+mn-ea"/>
              </a:rPr>
              <a:t>     </a:t>
            </a:r>
            <a:r>
              <a:rPr lang="zh-CN" altLang="en-US" sz="1400" spc="80">
                <a:solidFill>
                  <a:schemeClr val="tx1">
                    <a:lumMod val="75000"/>
                    <a:lumOff val="25000"/>
                  </a:schemeClr>
                </a:solidFill>
                <a:latin typeface="微软雅黑" panose="020B0503020204020204" charset="-122"/>
                <a:ea typeface="微软雅黑" panose="020B0503020204020204" charset="-122"/>
                <a:sym typeface="+mn-ea"/>
              </a:rPr>
              <a:t>3 kg、7 kg、14 kg抗阻条件对步时的影响分别是中等、中等、较大(Cohen’s d=0.65、0.71、1.18)。7 kg、9 kg、11 kg牵引条件对步时均具有较大影响(Cohen’s d=1.06、0.82、1.11)</a:t>
            </a:r>
          </a:p>
        </p:txBody>
      </p:sp>
      <p:sp>
        <p:nvSpPr>
          <p:cNvPr id="43" name="文本框 42"/>
          <p:cNvSpPr txBox="1"/>
          <p:nvPr>
            <p:custDataLst>
              <p:tags r:id="rId9"/>
            </p:custDataLst>
          </p:nvPr>
        </p:nvSpPr>
        <p:spPr>
          <a:xfrm>
            <a:off x="7193510" y="2207583"/>
            <a:ext cx="1886271" cy="306707"/>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zh-CN" altLang="en-US" sz="1600" b="1" spc="180">
                <a:solidFill>
                  <a:schemeClr val="accent2"/>
                </a:solidFill>
                <a:sym typeface="+mn-ea"/>
              </a:rPr>
              <a:t>步时分析</a:t>
            </a:r>
          </a:p>
        </p:txBody>
      </p:sp>
      <p:sp>
        <p:nvSpPr>
          <p:cNvPr id="45" name="矩形 44"/>
          <p:cNvSpPr/>
          <p:nvPr>
            <p:custDataLst>
              <p:tags r:id="rId10"/>
            </p:custDataLst>
          </p:nvPr>
        </p:nvSpPr>
        <p:spPr>
          <a:xfrm>
            <a:off x="7046595" y="3650615"/>
            <a:ext cx="4654550" cy="129286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custDataLst>
              <p:tags r:id="rId11"/>
            </p:custDataLst>
          </p:nvPr>
        </p:nvSpPr>
        <p:spPr>
          <a:xfrm>
            <a:off x="6787515" y="3650615"/>
            <a:ext cx="128270" cy="1289685"/>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custDataLst>
              <p:tags r:id="rId12"/>
            </p:custDataLst>
          </p:nvPr>
        </p:nvSpPr>
        <p:spPr>
          <a:xfrm>
            <a:off x="7179945" y="3928110"/>
            <a:ext cx="4453890" cy="1016000"/>
          </a:xfrm>
          <a:prstGeom prst="rect">
            <a:avLst/>
          </a:prstGeom>
          <a:noFill/>
        </p:spPr>
        <p:txBody>
          <a:bodyPr wrap="square" rtlCol="0" anchor="ctr">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spcBef>
                <a:spcPts val="0"/>
              </a:spcBef>
              <a:spcAft>
                <a:spcPts val="800"/>
              </a:spcAft>
            </a:pPr>
            <a:r>
              <a:rPr lang="en-US" altLang="zh-CN" sz="1400" spc="80">
                <a:solidFill>
                  <a:schemeClr val="tx1">
                    <a:lumMod val="75000"/>
                    <a:lumOff val="25000"/>
                  </a:schemeClr>
                </a:solidFill>
                <a:latin typeface="微软雅黑" panose="020B0503020204020204" charset="-122"/>
                <a:ea typeface="微软雅黑" panose="020B0503020204020204" charset="-122"/>
                <a:sym typeface="+mn-ea"/>
              </a:rPr>
              <a:t>     </a:t>
            </a:r>
            <a:r>
              <a:rPr lang="zh-CN" altLang="en-US" sz="1400" spc="80">
                <a:solidFill>
                  <a:schemeClr val="tx1">
                    <a:lumMod val="75000"/>
                    <a:lumOff val="25000"/>
                  </a:schemeClr>
                </a:solidFill>
                <a:latin typeface="微软雅黑" panose="020B0503020204020204" charset="-122"/>
                <a:ea typeface="微软雅黑" panose="020B0503020204020204" charset="-122"/>
                <a:sym typeface="+mn-ea"/>
              </a:rPr>
              <a:t>3 kg、7 kg、14 kg抗阻条件对触地时间的影响分别是较小、较小、中等(Cohen’s d=0.24、0.39、0.66)。7 kg、9 kg、11 kg牵引条件对触地时间的影响均较小(Cohen’s d=0.43、0.48、0.44)</a:t>
            </a:r>
          </a:p>
        </p:txBody>
      </p:sp>
      <p:sp>
        <p:nvSpPr>
          <p:cNvPr id="15" name="文本框 14"/>
          <p:cNvSpPr txBox="1"/>
          <p:nvPr>
            <p:custDataLst>
              <p:tags r:id="rId13"/>
            </p:custDataLst>
          </p:nvPr>
        </p:nvSpPr>
        <p:spPr>
          <a:xfrm>
            <a:off x="7193510" y="3700491"/>
            <a:ext cx="1886271" cy="306707"/>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zh-CN" altLang="en-US" sz="1600" b="1" spc="180">
                <a:solidFill>
                  <a:schemeClr val="accent2"/>
                </a:solidFill>
                <a:sym typeface="+mn-ea"/>
              </a:rPr>
              <a:t>触地时间分析</a:t>
            </a:r>
          </a:p>
        </p:txBody>
      </p:sp>
      <p:sp>
        <p:nvSpPr>
          <p:cNvPr id="50" name="矩形 49"/>
          <p:cNvSpPr/>
          <p:nvPr>
            <p:custDataLst>
              <p:tags r:id="rId14"/>
            </p:custDataLst>
          </p:nvPr>
        </p:nvSpPr>
        <p:spPr>
          <a:xfrm>
            <a:off x="7046595" y="5102225"/>
            <a:ext cx="4654550" cy="138303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custDataLst>
              <p:tags r:id="rId15"/>
            </p:custDataLst>
          </p:nvPr>
        </p:nvSpPr>
        <p:spPr>
          <a:xfrm>
            <a:off x="6797675" y="5100320"/>
            <a:ext cx="116205" cy="1313180"/>
          </a:xfrm>
          <a:prstGeom prst="rect">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p:cNvSpPr txBox="1"/>
          <p:nvPr>
            <p:custDataLst>
              <p:tags r:id="rId16"/>
            </p:custDataLst>
          </p:nvPr>
        </p:nvSpPr>
        <p:spPr>
          <a:xfrm>
            <a:off x="7179945" y="5312410"/>
            <a:ext cx="4453890" cy="1191895"/>
          </a:xfrm>
          <a:prstGeom prst="rect">
            <a:avLst/>
          </a:prstGeom>
          <a:noFill/>
        </p:spPr>
        <p:txBody>
          <a:bodyPr wrap="square" rtlCol="0" anchor="ctr">
            <a:normAutofit fontScale="8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spcBef>
                <a:spcPts val="0"/>
              </a:spcBef>
              <a:spcAft>
                <a:spcPts val="800"/>
              </a:spcAft>
            </a:pPr>
            <a:r>
              <a:rPr lang="zh-CN" altLang="en-US" sz="1400" spc="80">
                <a:solidFill>
                  <a:schemeClr val="tx1">
                    <a:lumMod val="75000"/>
                    <a:lumOff val="25000"/>
                  </a:schemeClr>
                </a:solidFill>
                <a:latin typeface="微软雅黑" panose="020B0503020204020204" charset="-122"/>
                <a:ea typeface="微软雅黑" panose="020B0503020204020204" charset="-122"/>
                <a:sym typeface="+mn-ea"/>
              </a:rPr>
              <a:t>3 kg、7 kg抗阻条件的滞空时间与空载条件下的滞空时间均不具有显著性差异(p=0.873、0.141)，14 kg抗阻条件的滞空时间具有显著性差异但具有较小影响(p=0.006，Cohen’s d=0.25)。7 kg、9 kg、11 kg牵引条件的滞空时间与空载条件下的滞空时间均具有显著性差异且都具有较大影响(p&lt;0.001，Cohen’s d=1.12、1.16、1.32)。</a:t>
            </a:r>
          </a:p>
        </p:txBody>
      </p:sp>
      <p:sp>
        <p:nvSpPr>
          <p:cNvPr id="53" name="文本框 52"/>
          <p:cNvSpPr txBox="1"/>
          <p:nvPr>
            <p:custDataLst>
              <p:tags r:id="rId17"/>
            </p:custDataLst>
          </p:nvPr>
        </p:nvSpPr>
        <p:spPr>
          <a:xfrm>
            <a:off x="7180175" y="5118289"/>
            <a:ext cx="1886271" cy="306707"/>
          </a:xfrm>
          <a:prstGeom prst="rect">
            <a:avLst/>
          </a:prstGeom>
          <a:noFill/>
        </p:spPr>
        <p:txBody>
          <a:bodyPr wrap="square" rtlCol="0" anchor="ctr">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zh-CN" altLang="en-US" sz="1600" b="1" spc="180">
                <a:solidFill>
                  <a:schemeClr val="accent2"/>
                </a:solidFill>
                <a:sym typeface="+mn-ea"/>
              </a:rPr>
              <a:t>滞空时间分析</a:t>
            </a:r>
          </a:p>
        </p:txBody>
      </p:sp>
      <p:pic>
        <p:nvPicPr>
          <p:cNvPr id="3" name="图片 2" descr="北京体育大学logo含校名"/>
          <p:cNvPicPr>
            <a:picLocks noChangeAspect="1"/>
          </p:cNvPicPr>
          <p:nvPr>
            <p:custDataLst>
              <p:tags r:id="rId18"/>
            </p:custDataLst>
          </p:nvPr>
        </p:nvPicPr>
        <p:blipFill>
          <a:blip r:embed="rId26"/>
          <a:srcRect t="17239" b="20498"/>
          <a:stretch>
            <a:fillRect/>
          </a:stretch>
        </p:blipFill>
        <p:spPr>
          <a:xfrm>
            <a:off x="9882505" y="6074410"/>
            <a:ext cx="2143760" cy="667385"/>
          </a:xfrm>
          <a:prstGeom prst="rect">
            <a:avLst/>
          </a:prstGeom>
        </p:spPr>
      </p:pic>
      <p:pic>
        <p:nvPicPr>
          <p:cNvPr id="2" name="图片 8" descr="步长抗阻折线图"/>
          <p:cNvPicPr>
            <a:picLocks noChangeAspect="1"/>
          </p:cNvPicPr>
          <p:nvPr>
            <p:custDataLst>
              <p:tags r:id="rId19"/>
            </p:custDataLst>
          </p:nvPr>
        </p:nvPicPr>
        <p:blipFill>
          <a:blip r:embed="rId27" cstate="print">
            <a:extLst>
              <a:ext uri="{28A0092B-C50C-407E-A947-70E740481C1C}">
                <a14:useLocalDpi xmlns:a14="http://schemas.microsoft.com/office/drawing/2010/main"/>
              </a:ext>
            </a:extLst>
          </a:blip>
          <a:stretch>
            <a:fillRect/>
          </a:stretch>
        </p:blipFill>
        <p:spPr>
          <a:xfrm>
            <a:off x="801053" y="1467485"/>
            <a:ext cx="2877185" cy="2432050"/>
          </a:xfrm>
          <a:prstGeom prst="rect">
            <a:avLst/>
          </a:prstGeom>
        </p:spPr>
      </p:pic>
      <p:pic>
        <p:nvPicPr>
          <p:cNvPr id="10" name="图片 10" descr="步长牵引折线图"/>
          <p:cNvPicPr>
            <a:picLocks noChangeAspect="1"/>
          </p:cNvPicPr>
          <p:nvPr>
            <p:custDataLst>
              <p:tags r:id="rId20"/>
            </p:custDataLst>
          </p:nvPr>
        </p:nvPicPr>
        <p:blipFill>
          <a:blip r:embed="rId28" cstate="print">
            <a:extLst>
              <a:ext uri="{28A0092B-C50C-407E-A947-70E740481C1C}">
                <a14:useLocalDpi xmlns:a14="http://schemas.microsoft.com/office/drawing/2010/main"/>
              </a:ext>
            </a:extLst>
          </a:blip>
          <a:stretch>
            <a:fillRect/>
          </a:stretch>
        </p:blipFill>
        <p:spPr>
          <a:xfrm>
            <a:off x="3610928" y="1467485"/>
            <a:ext cx="2877185" cy="2432050"/>
          </a:xfrm>
          <a:prstGeom prst="rect">
            <a:avLst/>
          </a:prstGeom>
        </p:spPr>
      </p:pic>
      <p:pic>
        <p:nvPicPr>
          <p:cNvPr id="11" name="图片 11" descr="步时抗阻折线图英文"/>
          <p:cNvPicPr>
            <a:picLocks noChangeAspect="1"/>
          </p:cNvPicPr>
          <p:nvPr>
            <p:custDataLst>
              <p:tags r:id="rId21"/>
            </p:custDataLst>
          </p:nvPr>
        </p:nvPicPr>
        <p:blipFill>
          <a:blip r:embed="rId29" cstate="print">
            <a:extLst>
              <a:ext uri="{28A0092B-C50C-407E-A947-70E740481C1C}">
                <a14:useLocalDpi xmlns:a14="http://schemas.microsoft.com/office/drawing/2010/main"/>
              </a:ext>
            </a:extLst>
          </a:blip>
          <a:stretch>
            <a:fillRect/>
          </a:stretch>
        </p:blipFill>
        <p:spPr>
          <a:xfrm>
            <a:off x="801053" y="3899535"/>
            <a:ext cx="2877185" cy="2377440"/>
          </a:xfrm>
          <a:prstGeom prst="rect">
            <a:avLst/>
          </a:prstGeom>
        </p:spPr>
      </p:pic>
      <p:pic>
        <p:nvPicPr>
          <p:cNvPr id="4" name="图片 12" descr="步时牵引英文"/>
          <p:cNvPicPr>
            <a:picLocks noChangeAspect="1"/>
          </p:cNvPicPr>
          <p:nvPr>
            <p:custDataLst>
              <p:tags r:id="rId22"/>
            </p:custDataLst>
          </p:nvPr>
        </p:nvPicPr>
        <p:blipFill>
          <a:blip r:embed="rId30" cstate="print">
            <a:extLst>
              <a:ext uri="{28A0092B-C50C-407E-A947-70E740481C1C}">
                <a14:useLocalDpi xmlns:a14="http://schemas.microsoft.com/office/drawing/2010/main"/>
              </a:ext>
            </a:extLst>
          </a:blip>
          <a:stretch>
            <a:fillRect/>
          </a:stretch>
        </p:blipFill>
        <p:spPr>
          <a:xfrm>
            <a:off x="3571558" y="3899535"/>
            <a:ext cx="2877185" cy="2377440"/>
          </a:xfrm>
          <a:prstGeom prst="rect">
            <a:avLst/>
          </a:prstGeom>
        </p:spPr>
      </p:pic>
      <p:sp>
        <p:nvSpPr>
          <p:cNvPr id="64" name="文本框 63"/>
          <p:cNvSpPr txBox="1"/>
          <p:nvPr>
            <p:custDataLst>
              <p:tags r:id="rId23"/>
            </p:custDataLst>
          </p:nvPr>
        </p:nvSpPr>
        <p:spPr>
          <a:xfrm>
            <a:off x="1553187" y="528536"/>
            <a:ext cx="5904276" cy="646331"/>
          </a:xfrm>
          <a:prstGeom prst="rect">
            <a:avLst/>
          </a:prstGeom>
          <a:noFill/>
        </p:spPr>
        <p:txBody>
          <a:bodyPr wrap="square" rtlCol="0" anchor="ctr">
            <a:normAutofit/>
          </a:bodyPr>
          <a:lstStyle/>
          <a:p>
            <a:pPr algn="l">
              <a:lnSpc>
                <a:spcPct val="120000"/>
              </a:lnSpc>
            </a:pPr>
            <a:r>
              <a:rPr lang="zh-CN" altLang="en-US" sz="2800" b="1" spc="300">
                <a:solidFill>
                  <a:schemeClr val="accent2"/>
                </a:solidFill>
                <a:latin typeface="微软雅黑" panose="020B0503020204020204" charset="-122"/>
                <a:ea typeface="微软雅黑" panose="020B0503020204020204" charset="-122"/>
              </a:rPr>
              <a:t>步态参数</a:t>
            </a:r>
            <a:r>
              <a:rPr lang="en-US" altLang="zh-CN" sz="2800" b="1" spc="300">
                <a:solidFill>
                  <a:schemeClr val="accent2"/>
                </a:solidFill>
                <a:latin typeface="微软雅黑" panose="020B0503020204020204" charset="-122"/>
                <a:ea typeface="微软雅黑" panose="020B0503020204020204" charset="-122"/>
              </a:rPr>
              <a:t> </a:t>
            </a:r>
            <a:r>
              <a:rPr lang="zh-CN" altLang="en-US" sz="2800" b="1" spc="300">
                <a:solidFill>
                  <a:schemeClr val="accent2"/>
                </a:solidFill>
                <a:latin typeface="微软雅黑" panose="020B0503020204020204" charset="-122"/>
                <a:ea typeface="微软雅黑" panose="020B0503020204020204" charset="-122"/>
              </a:rPr>
              <a:t>数据分析</a:t>
            </a:r>
          </a:p>
        </p:txBody>
      </p:sp>
      <p:pic>
        <p:nvPicPr>
          <p:cNvPr id="66" name="图片 65" descr="32303036343130323b32303130303535313bc2d6c0aab7bdbfe9"/>
          <p:cNvPicPr>
            <a:picLocks noChangeAspect="1"/>
          </p:cNvPicPr>
          <p:nvPr>
            <p:custDataLst>
              <p:tags r:id="rId24"/>
            </p:custDataLst>
          </p:nvPr>
        </p:nvPicPr>
        <p:blipFill>
          <a:blip r:embed="rId31"/>
          <a:stretch>
            <a:fillRect/>
          </a:stretch>
        </p:blipFill>
        <p:spPr>
          <a:xfrm>
            <a:off x="854710" y="607060"/>
            <a:ext cx="533400" cy="533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7" name="图片 66" descr="北京体育大学logo含校名"/>
          <p:cNvPicPr>
            <a:picLocks noChangeAspect="1"/>
          </p:cNvPicPr>
          <p:nvPr/>
        </p:nvPicPr>
        <p:blipFill>
          <a:blip r:embed="rId6"/>
          <a:srcRect t="17239" b="20498"/>
          <a:stretch>
            <a:fillRect/>
          </a:stretch>
        </p:blipFill>
        <p:spPr>
          <a:xfrm>
            <a:off x="9882505" y="6074410"/>
            <a:ext cx="2143760" cy="667385"/>
          </a:xfrm>
          <a:prstGeom prst="rect">
            <a:avLst/>
          </a:prstGeom>
        </p:spPr>
      </p:pic>
      <p:sp>
        <p:nvSpPr>
          <p:cNvPr id="64" name="文本框 63"/>
          <p:cNvSpPr txBox="1"/>
          <p:nvPr>
            <p:custDataLst>
              <p:tags r:id="rId2"/>
            </p:custDataLst>
          </p:nvPr>
        </p:nvSpPr>
        <p:spPr>
          <a:xfrm>
            <a:off x="1553187" y="976211"/>
            <a:ext cx="5904276" cy="646331"/>
          </a:xfrm>
          <a:prstGeom prst="rect">
            <a:avLst/>
          </a:prstGeom>
          <a:noFill/>
        </p:spPr>
        <p:txBody>
          <a:bodyPr wrap="square" rtlCol="0" anchor="ctr">
            <a:normAutofit/>
          </a:bodyPr>
          <a:lstStyle/>
          <a:p>
            <a:pPr algn="l">
              <a:lnSpc>
                <a:spcPct val="120000"/>
              </a:lnSpc>
            </a:pPr>
            <a:r>
              <a:rPr lang="zh-CN" altLang="en-US" sz="2800" b="1" spc="300">
                <a:solidFill>
                  <a:schemeClr val="accent2"/>
                </a:solidFill>
                <a:latin typeface="微软雅黑" panose="020B0503020204020204" charset="-122"/>
                <a:ea typeface="微软雅黑" panose="020B0503020204020204" charset="-122"/>
              </a:rPr>
              <a:t>后激活实验</a:t>
            </a:r>
            <a:r>
              <a:rPr lang="en-US" altLang="zh-CN" sz="2800" b="1" spc="300">
                <a:solidFill>
                  <a:schemeClr val="accent2"/>
                </a:solidFill>
                <a:latin typeface="微软雅黑" panose="020B0503020204020204" charset="-122"/>
                <a:ea typeface="微软雅黑" panose="020B0503020204020204" charset="-122"/>
              </a:rPr>
              <a:t> </a:t>
            </a:r>
            <a:r>
              <a:rPr lang="zh-CN" altLang="en-US" sz="2800" b="1" spc="300">
                <a:solidFill>
                  <a:schemeClr val="accent2"/>
                </a:solidFill>
                <a:latin typeface="微软雅黑" panose="020B0503020204020204" charset="-122"/>
                <a:ea typeface="微软雅黑" panose="020B0503020204020204" charset="-122"/>
              </a:rPr>
              <a:t>数据分析</a:t>
            </a:r>
          </a:p>
        </p:txBody>
      </p:sp>
      <p:pic>
        <p:nvPicPr>
          <p:cNvPr id="66" name="图片 65" descr="32303036343130323b32303130303535313bc2d6c0aab7bdbfe9"/>
          <p:cNvPicPr>
            <a:picLocks noChangeAspect="1"/>
          </p:cNvPicPr>
          <p:nvPr/>
        </p:nvPicPr>
        <p:blipFill>
          <a:blip r:embed="rId7"/>
          <a:stretch>
            <a:fillRect/>
          </a:stretch>
        </p:blipFill>
        <p:spPr>
          <a:xfrm>
            <a:off x="854710" y="1089025"/>
            <a:ext cx="533400" cy="533400"/>
          </a:xfrm>
          <a:prstGeom prst="rect">
            <a:avLst/>
          </a:prstGeom>
        </p:spPr>
      </p:pic>
      <p:pic>
        <p:nvPicPr>
          <p:cNvPr id="2" name="图片 6" descr="9fbc8a181fe9d3119a11d0ac57e16c0"/>
          <p:cNvPicPr>
            <a:picLocks noChangeAspect="1"/>
          </p:cNvPicPr>
          <p:nvPr>
            <p:custDataLst>
              <p:tags r:id="rId3"/>
            </p:custDataLst>
          </p:nvPr>
        </p:nvPicPr>
        <p:blipFill>
          <a:blip r:embed="rId8"/>
          <a:stretch>
            <a:fillRect/>
          </a:stretch>
        </p:blipFill>
        <p:spPr>
          <a:xfrm>
            <a:off x="1329373" y="1692275"/>
            <a:ext cx="5039995" cy="3856990"/>
          </a:xfrm>
          <a:prstGeom prst="rect">
            <a:avLst/>
          </a:prstGeom>
        </p:spPr>
      </p:pic>
      <p:pic>
        <p:nvPicPr>
          <p:cNvPr id="13" name="图片 5" descr="a05a2b7a7650f5bb1501caacd219f94"/>
          <p:cNvPicPr>
            <a:picLocks noChangeAspect="1"/>
          </p:cNvPicPr>
          <p:nvPr>
            <p:custDataLst>
              <p:tags r:id="rId4"/>
            </p:custDataLst>
          </p:nvPr>
        </p:nvPicPr>
        <p:blipFill>
          <a:blip r:embed="rId9"/>
          <a:stretch>
            <a:fillRect/>
          </a:stretch>
        </p:blipFill>
        <p:spPr>
          <a:xfrm>
            <a:off x="6195378" y="1692275"/>
            <a:ext cx="5039995" cy="3856990"/>
          </a:xfrm>
          <a:prstGeom prst="rect">
            <a:avLst/>
          </a:prstGeom>
        </p:spPr>
      </p:pic>
      <p:sp>
        <p:nvSpPr>
          <p:cNvPr id="15" name="文本框 14"/>
          <p:cNvSpPr txBox="1"/>
          <p:nvPr/>
        </p:nvSpPr>
        <p:spPr>
          <a:xfrm>
            <a:off x="2052320" y="5814060"/>
            <a:ext cx="9638030" cy="306705"/>
          </a:xfrm>
          <a:prstGeom prst="rect">
            <a:avLst/>
          </a:prstGeom>
          <a:noFill/>
        </p:spPr>
        <p:txBody>
          <a:bodyPr wrap="square" rtlCol="0">
            <a:spAutoFit/>
          </a:bodyPr>
          <a:lstStyle/>
          <a:p>
            <a:r>
              <a:rPr lang="zh-CN" altLang="en-US" sz="1400"/>
              <a:t>不同负荷诱导后激活增强效应对0-10米成绩影响</a:t>
            </a:r>
            <a:r>
              <a:rPr lang="en-US" altLang="zh-CN" sz="1400"/>
              <a:t>                        不同负荷诱导后激活增强效应对30米跑成绩的影响</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7" name="图片 66" descr="北京体育大学logo含校名"/>
          <p:cNvPicPr>
            <a:picLocks noChangeAspect="1"/>
          </p:cNvPicPr>
          <p:nvPr/>
        </p:nvPicPr>
        <p:blipFill>
          <a:blip r:embed="rId7"/>
          <a:srcRect t="17239" b="20498"/>
          <a:stretch>
            <a:fillRect/>
          </a:stretch>
        </p:blipFill>
        <p:spPr>
          <a:xfrm>
            <a:off x="9882505" y="6074410"/>
            <a:ext cx="2143760" cy="667385"/>
          </a:xfrm>
          <a:prstGeom prst="rect">
            <a:avLst/>
          </a:prstGeom>
        </p:spPr>
      </p:pic>
      <p:sp>
        <p:nvSpPr>
          <p:cNvPr id="64" name="文本框 63"/>
          <p:cNvSpPr txBox="1"/>
          <p:nvPr>
            <p:custDataLst>
              <p:tags r:id="rId2"/>
            </p:custDataLst>
          </p:nvPr>
        </p:nvSpPr>
        <p:spPr>
          <a:xfrm>
            <a:off x="1553187" y="1010501"/>
            <a:ext cx="5904276" cy="646331"/>
          </a:xfrm>
          <a:prstGeom prst="rect">
            <a:avLst/>
          </a:prstGeom>
          <a:noFill/>
        </p:spPr>
        <p:txBody>
          <a:bodyPr wrap="square" rtlCol="0" anchor="ctr">
            <a:normAutofit/>
          </a:bodyPr>
          <a:lstStyle/>
          <a:p>
            <a:pPr algn="l">
              <a:lnSpc>
                <a:spcPct val="120000"/>
              </a:lnSpc>
            </a:pPr>
            <a:r>
              <a:rPr lang="zh-CN" altLang="en-US" sz="2800" b="1" spc="300">
                <a:solidFill>
                  <a:schemeClr val="accent2"/>
                </a:solidFill>
                <a:latin typeface="微软雅黑" panose="020B0503020204020204" charset="-122"/>
                <a:ea typeface="微软雅黑" panose="020B0503020204020204" charset="-122"/>
                <a:sym typeface="+mn-ea"/>
              </a:rPr>
              <a:t>后激活实验</a:t>
            </a:r>
            <a:r>
              <a:rPr lang="en-US" altLang="zh-CN" sz="2800" b="1" spc="300">
                <a:solidFill>
                  <a:schemeClr val="accent2"/>
                </a:solidFill>
                <a:latin typeface="微软雅黑" panose="020B0503020204020204" charset="-122"/>
                <a:ea typeface="微软雅黑" panose="020B0503020204020204" charset="-122"/>
                <a:sym typeface="+mn-ea"/>
              </a:rPr>
              <a:t> </a:t>
            </a:r>
            <a:r>
              <a:rPr lang="zh-CN" altLang="en-US" sz="2800" b="1" spc="300">
                <a:solidFill>
                  <a:schemeClr val="accent2"/>
                </a:solidFill>
                <a:latin typeface="微软雅黑" panose="020B0503020204020204" charset="-122"/>
                <a:ea typeface="微软雅黑" panose="020B0503020204020204" charset="-122"/>
                <a:sym typeface="+mn-ea"/>
              </a:rPr>
              <a:t>数据分析</a:t>
            </a:r>
            <a:endParaRPr lang="zh-CN" altLang="en-US" sz="2800" b="1" spc="300">
              <a:solidFill>
                <a:schemeClr val="accent2"/>
              </a:solidFill>
              <a:latin typeface="微软雅黑" panose="020B0503020204020204" charset="-122"/>
              <a:ea typeface="微软雅黑" panose="020B0503020204020204" charset="-122"/>
            </a:endParaRPr>
          </a:p>
        </p:txBody>
      </p:sp>
      <p:pic>
        <p:nvPicPr>
          <p:cNvPr id="66" name="图片 65" descr="32303036343130323b32303130303535313bc2d6c0aab7bdbfe9"/>
          <p:cNvPicPr>
            <a:picLocks noChangeAspect="1"/>
          </p:cNvPicPr>
          <p:nvPr/>
        </p:nvPicPr>
        <p:blipFill>
          <a:blip r:embed="rId8"/>
          <a:stretch>
            <a:fillRect/>
          </a:stretch>
        </p:blipFill>
        <p:spPr>
          <a:xfrm>
            <a:off x="854710" y="1089025"/>
            <a:ext cx="533400" cy="533400"/>
          </a:xfrm>
          <a:prstGeom prst="rect">
            <a:avLst/>
          </a:prstGeom>
        </p:spPr>
      </p:pic>
      <p:pic>
        <p:nvPicPr>
          <p:cNvPr id="8" name="图片 4" descr="50552f8adf96f2811f0075f67abbf9f"/>
          <p:cNvPicPr>
            <a:picLocks noChangeAspect="1"/>
          </p:cNvPicPr>
          <p:nvPr>
            <p:custDataLst>
              <p:tags r:id="rId3"/>
            </p:custDataLst>
          </p:nvPr>
        </p:nvPicPr>
        <p:blipFill>
          <a:blip r:embed="rId9"/>
          <a:stretch>
            <a:fillRect/>
          </a:stretch>
        </p:blipFill>
        <p:spPr>
          <a:xfrm>
            <a:off x="1505903" y="1712595"/>
            <a:ext cx="5039995" cy="3856990"/>
          </a:xfrm>
          <a:prstGeom prst="rect">
            <a:avLst/>
          </a:prstGeom>
        </p:spPr>
      </p:pic>
      <p:pic>
        <p:nvPicPr>
          <p:cNvPr id="12" name="图片 3" descr="e881886bf8d4272f942379f1dad05f5"/>
          <p:cNvPicPr>
            <a:picLocks noChangeAspect="1"/>
          </p:cNvPicPr>
          <p:nvPr>
            <p:custDataLst>
              <p:tags r:id="rId4"/>
            </p:custDataLst>
          </p:nvPr>
        </p:nvPicPr>
        <p:blipFill>
          <a:blip r:embed="rId10"/>
          <a:stretch>
            <a:fillRect/>
          </a:stretch>
        </p:blipFill>
        <p:spPr>
          <a:xfrm>
            <a:off x="6429058" y="1712595"/>
            <a:ext cx="5039995" cy="3856990"/>
          </a:xfrm>
          <a:prstGeom prst="rect">
            <a:avLst/>
          </a:prstGeom>
        </p:spPr>
      </p:pic>
      <p:sp>
        <p:nvSpPr>
          <p:cNvPr id="15" name="文本框 14"/>
          <p:cNvSpPr txBox="1"/>
          <p:nvPr>
            <p:custDataLst>
              <p:tags r:id="rId5"/>
            </p:custDataLst>
          </p:nvPr>
        </p:nvSpPr>
        <p:spPr>
          <a:xfrm>
            <a:off x="2052320" y="5814060"/>
            <a:ext cx="9638030" cy="306705"/>
          </a:xfrm>
          <a:prstGeom prst="rect">
            <a:avLst/>
          </a:prstGeom>
          <a:noFill/>
        </p:spPr>
        <p:txBody>
          <a:bodyPr wrap="square" rtlCol="0">
            <a:spAutoFit/>
          </a:bodyPr>
          <a:lstStyle/>
          <a:p>
            <a:r>
              <a:rPr lang="en-US" altLang="zh-CN" sz="1400"/>
              <a:t>  </a:t>
            </a:r>
            <a:r>
              <a:rPr lang="zh-CN" altLang="en-US" sz="1400"/>
              <a:t>不同负荷诱导后激活增强效应对峰值速度影响</a:t>
            </a:r>
            <a:r>
              <a:rPr lang="en-US" altLang="zh-CN" sz="1400"/>
              <a:t>                                   不同负荷诱导后激活增强效应对</a:t>
            </a:r>
            <a:r>
              <a:rPr lang="zh-CN" altLang="en-US" sz="1400"/>
              <a:t>峰值功率</a:t>
            </a:r>
            <a:r>
              <a:rPr lang="en-US" altLang="zh-CN" sz="1400"/>
              <a:t>的影响</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0" name="矩形 59"/>
          <p:cNvSpPr/>
          <p:nvPr/>
        </p:nvSpPr>
        <p:spPr>
          <a:xfrm>
            <a:off x="-17145" y="714375"/>
            <a:ext cx="12209145" cy="503047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72735" y="1435735"/>
            <a:ext cx="6819265" cy="4345940"/>
            <a:chOff x="8333" y="2203"/>
            <a:chExt cx="10739" cy="6844"/>
          </a:xfrm>
        </p:grpSpPr>
        <p:pic>
          <p:nvPicPr>
            <p:cNvPr id="56" name="图片 55" descr="C:\Users\21202\Desktop\_E8P9657.jpg_E8P9657"/>
            <p:cNvPicPr>
              <a:picLocks noChangeAspect="1"/>
            </p:cNvPicPr>
            <p:nvPr/>
          </p:nvPicPr>
          <p:blipFill>
            <a:blip r:embed="rId2" cstate="email">
              <a:lum contrast="6000"/>
              <a:extLst>
                <a:ext uri="{28A0092B-C50C-407E-A947-70E740481C1C}">
                  <a14:useLocalDpi xmlns:a14="http://schemas.microsoft.com/office/drawing/2010/main"/>
                </a:ext>
              </a:extLst>
            </a:blip>
            <a:srcRect/>
            <a:stretch>
              <a:fillRect/>
            </a:stretch>
          </p:blipFill>
          <p:spPr>
            <a:xfrm>
              <a:off x="8333" y="2203"/>
              <a:ext cx="10721" cy="6844"/>
            </a:xfrm>
            <a:prstGeom prst="rect">
              <a:avLst/>
            </a:prstGeom>
          </p:spPr>
        </p:pic>
        <p:sp>
          <p:nvSpPr>
            <p:cNvPr id="57" name="矩形 56"/>
            <p:cNvSpPr/>
            <p:nvPr/>
          </p:nvSpPr>
          <p:spPr>
            <a:xfrm>
              <a:off x="8351" y="2204"/>
              <a:ext cx="10721" cy="6785"/>
            </a:xfrm>
            <a:prstGeom prst="rect">
              <a:avLst/>
            </a:prstGeom>
            <a:solidFill>
              <a:srgbClr val="B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6943725" y="2992755"/>
            <a:ext cx="3348990" cy="829945"/>
          </a:xfrm>
          <a:prstGeom prst="rect">
            <a:avLst/>
          </a:prstGeom>
          <a:noFill/>
        </p:spPr>
        <p:txBody>
          <a:bodyPr wrap="square" rtlCol="0">
            <a:spAutoFit/>
          </a:bodyPr>
          <a:lstStyle/>
          <a:p>
            <a:pPr algn="dist"/>
            <a:r>
              <a:rPr lang="zh-CN" altLang="en-US" sz="4800" b="1" kern="2000">
                <a:solidFill>
                  <a:schemeClr val="bg1"/>
                </a:solidFill>
                <a:uFillTx/>
              </a:rPr>
              <a:t>研究结论</a:t>
            </a:r>
          </a:p>
        </p:txBody>
      </p:sp>
      <p:sp>
        <p:nvSpPr>
          <p:cNvPr id="59" name="矩形 58"/>
          <p:cNvSpPr/>
          <p:nvPr/>
        </p:nvSpPr>
        <p:spPr>
          <a:xfrm>
            <a:off x="4690110" y="1049655"/>
            <a:ext cx="6907530" cy="3879215"/>
          </a:xfrm>
          <a:prstGeom prst="rect">
            <a:avLst/>
          </a:prstGeom>
          <a:noFill/>
          <a:ln w="381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对角圆角矩形 2"/>
          <p:cNvSpPr/>
          <p:nvPr/>
        </p:nvSpPr>
        <p:spPr>
          <a:xfrm>
            <a:off x="3675380" y="3608070"/>
            <a:ext cx="1271905" cy="957580"/>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812540" y="3636645"/>
            <a:ext cx="1033780" cy="922020"/>
          </a:xfrm>
          <a:prstGeom prst="rect">
            <a:avLst/>
          </a:prstGeom>
          <a:noFill/>
        </p:spPr>
        <p:txBody>
          <a:bodyPr wrap="square" rtlCol="0">
            <a:spAutoFit/>
          </a:bodyPr>
          <a:lstStyle/>
          <a:p>
            <a:r>
              <a:rPr lang="en-US" altLang="zh-CN" sz="5400">
                <a:solidFill>
                  <a:schemeClr val="bg1"/>
                </a:solidFill>
                <a:latin typeface="Arial" panose="020B0604020202020204" pitchFamily="34" charset="0"/>
                <a:ea typeface="微软雅黑" panose="020B0503020204020204" charset="-122"/>
                <a:cs typeface="Arial" panose="020B0604020202020204" pitchFamily="34" charset="0"/>
              </a:rPr>
              <a:t>04</a:t>
            </a:r>
          </a:p>
        </p:txBody>
      </p:sp>
      <p:pic>
        <p:nvPicPr>
          <p:cNvPr id="9" name="图片 8" descr="北京体育大学logo含校名"/>
          <p:cNvPicPr>
            <a:picLocks noChangeAspect="1"/>
          </p:cNvPicPr>
          <p:nvPr/>
        </p:nvPicPr>
        <p:blipFill>
          <a:blip r:embed="rId3"/>
          <a:srcRect t="17239" b="20498"/>
          <a:stretch>
            <a:fillRect/>
          </a:stretch>
        </p:blipFill>
        <p:spPr>
          <a:xfrm>
            <a:off x="9882505" y="6074410"/>
            <a:ext cx="2143760" cy="667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5S6A2225-HDR"/>
          <p:cNvPicPr>
            <a:picLocks noChangeAspect="1"/>
          </p:cNvPicPr>
          <p:nvPr>
            <p:custDataLst>
              <p:tags r:id="rId1"/>
            </p:custDataLst>
          </p:nvPr>
        </p:nvPicPr>
        <p:blipFill>
          <a:blip r:embed="rId3" cstate="email">
            <a:lum bright="-6000"/>
            <a:extLst>
              <a:ext uri="{28A0092B-C50C-407E-A947-70E740481C1C}">
                <a14:useLocalDpi xmlns:a14="http://schemas.microsoft.com/office/drawing/2010/main"/>
              </a:ext>
            </a:extLst>
          </a:blip>
          <a:srcRect/>
          <a:stretch>
            <a:fillRect/>
          </a:stretch>
        </p:blipFill>
        <p:spPr>
          <a:xfrm flipH="1">
            <a:off x="635" y="772160"/>
            <a:ext cx="12191365" cy="5093970"/>
          </a:xfrm>
          <a:prstGeom prst="rect">
            <a:avLst/>
          </a:prstGeom>
        </p:spPr>
      </p:pic>
      <p:sp>
        <p:nvSpPr>
          <p:cNvPr id="5" name="矩形 4"/>
          <p:cNvSpPr/>
          <p:nvPr/>
        </p:nvSpPr>
        <p:spPr>
          <a:xfrm>
            <a:off x="3857990" y="784860"/>
            <a:ext cx="8335279" cy="5093335"/>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762635"/>
            <a:ext cx="12193269" cy="5093335"/>
          </a:xfrm>
          <a:prstGeom prst="rect">
            <a:avLst/>
          </a:prstGeom>
          <a:solidFill>
            <a:schemeClr val="tx2">
              <a:lumMod val="10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1270" y="2029460"/>
            <a:ext cx="12193270" cy="2799715"/>
          </a:xfrm>
          <a:prstGeom prst="rect">
            <a:avLst/>
          </a:prstGeom>
          <a:solidFill>
            <a:srgbClr val="F9680D">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数据 6"/>
          <p:cNvSpPr/>
          <p:nvPr/>
        </p:nvSpPr>
        <p:spPr>
          <a:xfrm>
            <a:off x="6675120" y="664210"/>
            <a:ext cx="4523740" cy="5335270"/>
          </a:xfrm>
          <a:prstGeom prst="flowChartInputOutput">
            <a:avLst/>
          </a:prstGeom>
          <a:solidFill>
            <a:srgbClr val="CF3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43095" y="2801620"/>
            <a:ext cx="5132070" cy="1014730"/>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charset="-122"/>
                <a:ea typeface="微软雅黑" panose="020B0503020204020204" charset="-122"/>
              </a:rPr>
              <a:t>谢谢观看！</a:t>
            </a:r>
          </a:p>
        </p:txBody>
      </p:sp>
      <p:grpSp>
        <p:nvGrpSpPr>
          <p:cNvPr id="8" name="组合 7"/>
          <p:cNvGrpSpPr>
            <a:grpSpLocks noChangeAspect="1"/>
          </p:cNvGrpSpPr>
          <p:nvPr/>
        </p:nvGrpSpPr>
        <p:grpSpPr>
          <a:xfrm>
            <a:off x="2240915" y="2525395"/>
            <a:ext cx="1605280" cy="1582420"/>
            <a:chOff x="528" y="2642"/>
            <a:chExt cx="6532" cy="6336"/>
          </a:xfrm>
        </p:grpSpPr>
        <p:pic>
          <p:nvPicPr>
            <p:cNvPr id="10" name="图片 9" descr="北京体育大学logo"/>
            <p:cNvPicPr>
              <a:picLocks noChangeAspect="1"/>
            </p:cNvPicPr>
            <p:nvPr/>
          </p:nvPicPr>
          <p:blipFill>
            <a:blip r:embed="rId4"/>
            <a:srcRect l="615" t="20479" r="71422" b="25438"/>
            <a:stretch>
              <a:fillRect/>
            </a:stretch>
          </p:blipFill>
          <p:spPr>
            <a:xfrm>
              <a:off x="576" y="2706"/>
              <a:ext cx="6484" cy="6272"/>
            </a:xfrm>
            <a:prstGeom prst="rect">
              <a:avLst/>
            </a:prstGeom>
            <a:noFill/>
            <a:effectLst/>
          </p:spPr>
        </p:pic>
        <p:pic>
          <p:nvPicPr>
            <p:cNvPr id="11" name="图片 10" descr="北京体育大学logo"/>
            <p:cNvPicPr>
              <a:picLocks noChangeAspect="1"/>
            </p:cNvPicPr>
            <p:nvPr/>
          </p:nvPicPr>
          <p:blipFill>
            <a:blip r:embed="rId4">
              <a:lum bright="100000"/>
            </a:blip>
            <a:srcRect l="615" t="20479" r="71422" b="25438"/>
            <a:stretch>
              <a:fillRect/>
            </a:stretch>
          </p:blipFill>
          <p:spPr>
            <a:xfrm>
              <a:off x="528" y="2642"/>
              <a:ext cx="6484" cy="6272"/>
            </a:xfrm>
            <a:prstGeom prst="rect">
              <a:avLst/>
            </a:prstGeom>
            <a:noFill/>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_P6A8192"/>
          <p:cNvPicPr>
            <a:picLocks noChangeAspect="1"/>
          </p:cNvPicPr>
          <p:nvPr/>
        </p:nvPicPr>
        <p:blipFill>
          <a:blip r:embed="rId2"/>
          <a:srcRect t="51958" b="5794"/>
          <a:stretch>
            <a:fillRect/>
          </a:stretch>
        </p:blipFill>
        <p:spPr>
          <a:xfrm>
            <a:off x="0" y="0"/>
            <a:ext cx="12222480" cy="3816985"/>
          </a:xfrm>
          <a:prstGeom prst="rect">
            <a:avLst/>
          </a:prstGeom>
        </p:spPr>
      </p:pic>
      <p:sp>
        <p:nvSpPr>
          <p:cNvPr id="2" name="矩形 1"/>
          <p:cNvSpPr/>
          <p:nvPr/>
        </p:nvSpPr>
        <p:spPr>
          <a:xfrm>
            <a:off x="635" y="0"/>
            <a:ext cx="12221845" cy="3820160"/>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5" name="文本框 4"/>
          <p:cNvSpPr txBox="1"/>
          <p:nvPr/>
        </p:nvSpPr>
        <p:spPr>
          <a:xfrm>
            <a:off x="4704615" y="929501"/>
            <a:ext cx="2646878" cy="1569660"/>
          </a:xfrm>
          <a:prstGeom prst="rect">
            <a:avLst/>
          </a:prstGeom>
          <a:noFill/>
        </p:spPr>
        <p:txBody>
          <a:bodyPr wrap="none" rtlCol="0">
            <a:noAutofit/>
          </a:bodyPr>
          <a:lstStyle/>
          <a:p>
            <a:r>
              <a:rPr lang="zh-CN" altLang="en-US" sz="8800" b="1" dirty="0">
                <a:solidFill>
                  <a:schemeClr val="bg1"/>
                </a:solidFill>
              </a:rPr>
              <a:t>目</a:t>
            </a:r>
            <a:r>
              <a:rPr lang="en-US" altLang="zh-CN" sz="8800" b="1" dirty="0">
                <a:solidFill>
                  <a:schemeClr val="bg1"/>
                </a:solidFill>
              </a:rPr>
              <a:t> </a:t>
            </a:r>
            <a:r>
              <a:rPr lang="zh-CN" altLang="en-US" sz="8800" b="1" dirty="0">
                <a:solidFill>
                  <a:schemeClr val="bg1"/>
                </a:solidFill>
              </a:rPr>
              <a:t>录</a:t>
            </a:r>
          </a:p>
        </p:txBody>
      </p:sp>
      <p:sp>
        <p:nvSpPr>
          <p:cNvPr id="6" name="矩形 5"/>
          <p:cNvSpPr/>
          <p:nvPr/>
        </p:nvSpPr>
        <p:spPr>
          <a:xfrm>
            <a:off x="4734088" y="2375939"/>
            <a:ext cx="2723823" cy="646331"/>
          </a:xfrm>
          <a:prstGeom prst="rect">
            <a:avLst/>
          </a:prstGeom>
        </p:spPr>
        <p:txBody>
          <a:bodyPr wrap="none">
            <a:noAutofit/>
          </a:bodyPr>
          <a:lstStyle/>
          <a:p>
            <a:r>
              <a:rPr lang="en-US" altLang="zh-CN" sz="3600" dirty="0">
                <a:solidFill>
                  <a:schemeClr val="bg1"/>
                </a:solidFill>
              </a:rPr>
              <a:t>CONTENTS</a:t>
            </a:r>
          </a:p>
        </p:txBody>
      </p:sp>
      <p:sp>
        <p:nvSpPr>
          <p:cNvPr id="8" name="矩形 7"/>
          <p:cNvSpPr/>
          <p:nvPr/>
        </p:nvSpPr>
        <p:spPr>
          <a:xfrm>
            <a:off x="682589" y="509285"/>
            <a:ext cx="10836311" cy="318641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2" name="组合 11"/>
          <p:cNvGrpSpPr/>
          <p:nvPr/>
        </p:nvGrpSpPr>
        <p:grpSpPr>
          <a:xfrm>
            <a:off x="1154974" y="4193148"/>
            <a:ext cx="1255509" cy="769441"/>
            <a:chOff x="1180310" y="3515329"/>
            <a:chExt cx="1255509" cy="769441"/>
          </a:xfrm>
        </p:grpSpPr>
        <p:sp>
          <p:nvSpPr>
            <p:cNvPr id="17" name="矩形 16"/>
            <p:cNvSpPr/>
            <p:nvPr/>
          </p:nvSpPr>
          <p:spPr>
            <a:xfrm>
              <a:off x="1180310" y="3515329"/>
              <a:ext cx="1255509" cy="769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8" name="文本框 17"/>
            <p:cNvSpPr txBox="1"/>
            <p:nvPr/>
          </p:nvSpPr>
          <p:spPr>
            <a:xfrm>
              <a:off x="1401543" y="3515329"/>
              <a:ext cx="813043" cy="769441"/>
            </a:xfrm>
            <a:prstGeom prst="rect">
              <a:avLst/>
            </a:prstGeom>
            <a:noFill/>
            <a:ln>
              <a:noFill/>
            </a:ln>
          </p:spPr>
          <p:txBody>
            <a:bodyPr wrap="square" rtlCol="0">
              <a:noAutofit/>
            </a:bodyPr>
            <a:lstStyle/>
            <a:p>
              <a:r>
                <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rPr>
                <a:t>01</a:t>
              </a:r>
              <a:endParaRPr lang="zh-CN" altLang="en-US" sz="4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grpSp>
      <p:sp>
        <p:nvSpPr>
          <p:cNvPr id="15" name="矩形 14"/>
          <p:cNvSpPr/>
          <p:nvPr/>
        </p:nvSpPr>
        <p:spPr>
          <a:xfrm>
            <a:off x="2680596" y="4243645"/>
            <a:ext cx="902811" cy="523220"/>
          </a:xfrm>
          <a:prstGeom prst="rect">
            <a:avLst/>
          </a:prstGeom>
        </p:spPr>
        <p:txBody>
          <a:bodyPr wrap="none">
            <a:noAutofit/>
          </a:bodyPr>
          <a:lstStyle/>
          <a:p>
            <a:r>
              <a:rPr lang="zh-CN" altLang="en-US" sz="2800" b="1" dirty="0">
                <a:solidFill>
                  <a:schemeClr val="accent1"/>
                </a:solidFill>
                <a:latin typeface="+mn-ea"/>
              </a:rPr>
              <a:t>研究背景与目的</a:t>
            </a:r>
          </a:p>
        </p:txBody>
      </p:sp>
      <p:sp>
        <p:nvSpPr>
          <p:cNvPr id="28" name="矩形 27"/>
          <p:cNvSpPr/>
          <p:nvPr/>
        </p:nvSpPr>
        <p:spPr>
          <a:xfrm>
            <a:off x="2680596" y="4624035"/>
            <a:ext cx="1654620" cy="338554"/>
          </a:xfrm>
          <a:prstGeom prst="rect">
            <a:avLst/>
          </a:prstGeom>
        </p:spPr>
        <p:txBody>
          <a:bodyPr wrap="none">
            <a:noAutofit/>
          </a:bodyPr>
          <a:lstStyle/>
          <a:p>
            <a:r>
              <a:rPr lang="en-US" altLang="zh-CN" sz="1600" dirty="0">
                <a:solidFill>
                  <a:schemeClr val="bg1">
                    <a:lumMod val="65000"/>
                  </a:schemeClr>
                </a:solidFill>
              </a:rPr>
              <a:t>The introduction</a:t>
            </a:r>
            <a:endParaRPr lang="zh-CN" altLang="en-US" sz="1600" dirty="0">
              <a:solidFill>
                <a:schemeClr val="bg1">
                  <a:lumMod val="65000"/>
                </a:schemeClr>
              </a:solidFill>
            </a:endParaRPr>
          </a:p>
        </p:txBody>
      </p:sp>
      <p:grpSp>
        <p:nvGrpSpPr>
          <p:cNvPr id="13" name="组合 12"/>
          <p:cNvGrpSpPr/>
          <p:nvPr/>
        </p:nvGrpSpPr>
        <p:grpSpPr>
          <a:xfrm>
            <a:off x="1162005" y="5424799"/>
            <a:ext cx="1255509" cy="771409"/>
            <a:chOff x="3972269" y="3513361"/>
            <a:chExt cx="1255509" cy="771409"/>
          </a:xfrm>
        </p:grpSpPr>
        <p:sp>
          <p:nvSpPr>
            <p:cNvPr id="19" name="文本框 18"/>
            <p:cNvSpPr txBox="1"/>
            <p:nvPr/>
          </p:nvSpPr>
          <p:spPr>
            <a:xfrm>
              <a:off x="4193502" y="3515329"/>
              <a:ext cx="813043" cy="769441"/>
            </a:xfrm>
            <a:prstGeom prst="rect">
              <a:avLst/>
            </a:prstGeom>
            <a:noFill/>
            <a:ln>
              <a:noFill/>
            </a:ln>
          </p:spPr>
          <p:txBody>
            <a:bodyPr wrap="square" rtlCol="0">
              <a:noAutofit/>
            </a:bodyPr>
            <a:lstStyle/>
            <a:p>
              <a:r>
                <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rPr>
                <a:t>03</a:t>
              </a:r>
              <a:endParaRPr lang="zh-CN" altLang="en-US" sz="4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21" name="矩形 20"/>
            <p:cNvSpPr/>
            <p:nvPr/>
          </p:nvSpPr>
          <p:spPr>
            <a:xfrm>
              <a:off x="3972269" y="3513361"/>
              <a:ext cx="1255509" cy="769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grpSp>
      <p:sp>
        <p:nvSpPr>
          <p:cNvPr id="24" name="矩形 23"/>
          <p:cNvSpPr/>
          <p:nvPr/>
        </p:nvSpPr>
        <p:spPr>
          <a:xfrm>
            <a:off x="2680596" y="5479763"/>
            <a:ext cx="1980029" cy="523220"/>
          </a:xfrm>
          <a:prstGeom prst="rect">
            <a:avLst/>
          </a:prstGeom>
        </p:spPr>
        <p:txBody>
          <a:bodyPr wrap="none">
            <a:noAutofit/>
          </a:bodyPr>
          <a:lstStyle/>
          <a:p>
            <a:r>
              <a:rPr lang="zh-CN" altLang="en-US" sz="2800" b="1" dirty="0">
                <a:solidFill>
                  <a:schemeClr val="accent1"/>
                </a:solidFill>
                <a:latin typeface="+mn-ea"/>
              </a:rPr>
              <a:t>数据分析与对比</a:t>
            </a:r>
          </a:p>
        </p:txBody>
      </p:sp>
      <p:sp>
        <p:nvSpPr>
          <p:cNvPr id="29" name="矩形 28"/>
          <p:cNvSpPr/>
          <p:nvPr/>
        </p:nvSpPr>
        <p:spPr>
          <a:xfrm>
            <a:off x="2680596" y="5826876"/>
            <a:ext cx="2582758" cy="369332"/>
          </a:xfrm>
          <a:prstGeom prst="rect">
            <a:avLst/>
          </a:prstGeom>
        </p:spPr>
        <p:txBody>
          <a:bodyPr wrap="none">
            <a:noAutofit/>
          </a:bodyPr>
          <a:lstStyle/>
          <a:p>
            <a:r>
              <a:rPr lang="en-US" altLang="zh-CN" dirty="0">
                <a:solidFill>
                  <a:schemeClr val="bg1">
                    <a:lumMod val="65000"/>
                  </a:schemeClr>
                </a:solidFill>
              </a:rPr>
              <a:t>Establishment of model</a:t>
            </a:r>
            <a:endParaRPr lang="zh-CN" altLang="en-US" dirty="0">
              <a:solidFill>
                <a:schemeClr val="bg1">
                  <a:lumMod val="65000"/>
                </a:schemeClr>
              </a:solidFill>
            </a:endParaRPr>
          </a:p>
        </p:txBody>
      </p:sp>
      <p:grpSp>
        <p:nvGrpSpPr>
          <p:cNvPr id="14" name="组合 13"/>
          <p:cNvGrpSpPr/>
          <p:nvPr/>
        </p:nvGrpSpPr>
        <p:grpSpPr>
          <a:xfrm>
            <a:off x="6118860" y="4184909"/>
            <a:ext cx="1255509" cy="771381"/>
            <a:chOff x="6704597" y="3513389"/>
            <a:chExt cx="1255509" cy="771381"/>
          </a:xfrm>
        </p:grpSpPr>
        <p:sp>
          <p:nvSpPr>
            <p:cNvPr id="20" name="文本框 19"/>
            <p:cNvSpPr txBox="1"/>
            <p:nvPr/>
          </p:nvSpPr>
          <p:spPr>
            <a:xfrm>
              <a:off x="6925830" y="3515329"/>
              <a:ext cx="813043" cy="769441"/>
            </a:xfrm>
            <a:prstGeom prst="rect">
              <a:avLst/>
            </a:prstGeom>
            <a:noFill/>
            <a:ln>
              <a:noFill/>
            </a:ln>
          </p:spPr>
          <p:txBody>
            <a:bodyPr wrap="none" rtlCol="0">
              <a:noAutofit/>
            </a:bodyPr>
            <a:lstStyle/>
            <a:p>
              <a:r>
                <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rPr>
                <a:t>02</a:t>
              </a:r>
              <a:endParaRPr lang="zh-CN" altLang="en-US" sz="4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23" name="矩形 22"/>
            <p:cNvSpPr/>
            <p:nvPr/>
          </p:nvSpPr>
          <p:spPr>
            <a:xfrm>
              <a:off x="6704597" y="3513389"/>
              <a:ext cx="1255509" cy="769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grpSp>
      <p:sp>
        <p:nvSpPr>
          <p:cNvPr id="25" name="矩形 24"/>
          <p:cNvSpPr/>
          <p:nvPr/>
        </p:nvSpPr>
        <p:spPr>
          <a:xfrm>
            <a:off x="7645465" y="4243762"/>
            <a:ext cx="2339102" cy="523220"/>
          </a:xfrm>
          <a:prstGeom prst="rect">
            <a:avLst/>
          </a:prstGeom>
        </p:spPr>
        <p:txBody>
          <a:bodyPr wrap="none">
            <a:noAutofit/>
          </a:bodyPr>
          <a:lstStyle/>
          <a:p>
            <a:r>
              <a:rPr lang="zh-CN" altLang="en-US" sz="2800" b="1" dirty="0">
                <a:solidFill>
                  <a:schemeClr val="accent1"/>
                </a:solidFill>
                <a:latin typeface="+mn-ea"/>
              </a:rPr>
              <a:t>实验过程</a:t>
            </a:r>
          </a:p>
        </p:txBody>
      </p:sp>
      <p:sp>
        <p:nvSpPr>
          <p:cNvPr id="30" name="矩形 29"/>
          <p:cNvSpPr/>
          <p:nvPr/>
        </p:nvSpPr>
        <p:spPr>
          <a:xfrm>
            <a:off x="7645465" y="4586958"/>
            <a:ext cx="3942105" cy="369332"/>
          </a:xfrm>
          <a:prstGeom prst="rect">
            <a:avLst/>
          </a:prstGeom>
        </p:spPr>
        <p:txBody>
          <a:bodyPr wrap="none">
            <a:noAutofit/>
          </a:bodyPr>
          <a:lstStyle/>
          <a:p>
            <a:r>
              <a:rPr lang="en-US" altLang="zh-CN" dirty="0">
                <a:solidFill>
                  <a:schemeClr val="bg1">
                    <a:lumMod val="65000"/>
                  </a:schemeClr>
                </a:solidFill>
              </a:rPr>
              <a:t>Research and characteristic analysis</a:t>
            </a:r>
            <a:endParaRPr lang="zh-CN" altLang="en-US" dirty="0">
              <a:solidFill>
                <a:schemeClr val="bg1">
                  <a:lumMod val="65000"/>
                </a:schemeClr>
              </a:solidFill>
            </a:endParaRPr>
          </a:p>
        </p:txBody>
      </p:sp>
      <p:grpSp>
        <p:nvGrpSpPr>
          <p:cNvPr id="33" name="组合 32"/>
          <p:cNvGrpSpPr/>
          <p:nvPr/>
        </p:nvGrpSpPr>
        <p:grpSpPr>
          <a:xfrm>
            <a:off x="6134496" y="5424799"/>
            <a:ext cx="1255509" cy="769441"/>
            <a:chOff x="9582009" y="3515329"/>
            <a:chExt cx="1255509" cy="769441"/>
          </a:xfrm>
        </p:grpSpPr>
        <p:sp>
          <p:nvSpPr>
            <p:cNvPr id="16" name="文本框 15"/>
            <p:cNvSpPr txBox="1"/>
            <p:nvPr/>
          </p:nvSpPr>
          <p:spPr>
            <a:xfrm>
              <a:off x="9803242" y="3515329"/>
              <a:ext cx="813043" cy="769441"/>
            </a:xfrm>
            <a:prstGeom prst="rect">
              <a:avLst/>
            </a:prstGeom>
            <a:noFill/>
            <a:ln>
              <a:noFill/>
            </a:ln>
          </p:spPr>
          <p:txBody>
            <a:bodyPr wrap="none" rtlCol="0">
              <a:noAutofit/>
            </a:bodyPr>
            <a:lstStyle/>
            <a:p>
              <a:r>
                <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rPr>
                <a:t>04</a:t>
              </a:r>
              <a:endParaRPr lang="zh-CN" altLang="en-US" sz="4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22" name="矩形 21"/>
            <p:cNvSpPr/>
            <p:nvPr/>
          </p:nvSpPr>
          <p:spPr>
            <a:xfrm>
              <a:off x="9582009" y="3515329"/>
              <a:ext cx="1255509" cy="769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grpSp>
      <p:sp>
        <p:nvSpPr>
          <p:cNvPr id="27" name="矩形 26"/>
          <p:cNvSpPr/>
          <p:nvPr/>
        </p:nvSpPr>
        <p:spPr>
          <a:xfrm>
            <a:off x="7645400" y="5497830"/>
            <a:ext cx="1884045" cy="523240"/>
          </a:xfrm>
          <a:prstGeom prst="rect">
            <a:avLst/>
          </a:prstGeom>
        </p:spPr>
        <p:txBody>
          <a:bodyPr wrap="none">
            <a:noAutofit/>
          </a:bodyPr>
          <a:lstStyle/>
          <a:p>
            <a:r>
              <a:rPr lang="zh-CN" altLang="en-US" sz="2800" b="1" dirty="0">
                <a:solidFill>
                  <a:schemeClr val="accent1"/>
                </a:solidFill>
                <a:latin typeface="+mn-ea"/>
              </a:rPr>
              <a:t>研究结论总结</a:t>
            </a:r>
          </a:p>
        </p:txBody>
      </p:sp>
      <p:sp>
        <p:nvSpPr>
          <p:cNvPr id="32" name="矩形 31"/>
          <p:cNvSpPr/>
          <p:nvPr/>
        </p:nvSpPr>
        <p:spPr>
          <a:xfrm>
            <a:off x="7645465" y="5824908"/>
            <a:ext cx="2467342" cy="369332"/>
          </a:xfrm>
          <a:prstGeom prst="rect">
            <a:avLst/>
          </a:prstGeom>
        </p:spPr>
        <p:txBody>
          <a:bodyPr wrap="none">
            <a:noAutofit/>
          </a:bodyPr>
          <a:lstStyle/>
          <a:p>
            <a:r>
              <a:rPr lang="en-US" altLang="zh-CN" dirty="0">
                <a:solidFill>
                  <a:schemeClr val="bg1">
                    <a:lumMod val="65000"/>
                  </a:schemeClr>
                </a:solidFill>
              </a:rPr>
              <a:t>Summary of the paper</a:t>
            </a:r>
            <a:endParaRPr lang="zh-CN" altLang="en-US"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0" name="矩形 59"/>
          <p:cNvSpPr/>
          <p:nvPr/>
        </p:nvSpPr>
        <p:spPr>
          <a:xfrm>
            <a:off x="0" y="1503680"/>
            <a:ext cx="12192000" cy="4168775"/>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75100" y="1181735"/>
            <a:ext cx="7792085" cy="4491355"/>
            <a:chOff x="6260" y="2386"/>
            <a:chExt cx="12273" cy="6566"/>
          </a:xfrm>
        </p:grpSpPr>
        <p:pic>
          <p:nvPicPr>
            <p:cNvPr id="56" name="图片 55" descr="C:/Users/21202/AppData/Local/Temp/picturecompress_20220429192136/output_1.jpgoutput_1"/>
            <p:cNvPicPr>
              <a:picLocks noChangeAspect="1"/>
            </p:cNvPicPr>
            <p:nvPr/>
          </p:nvPicPr>
          <p:blipFill>
            <a:blip r:embed="rId2">
              <a:lum bright="-6000" contrast="6000"/>
            </a:blip>
            <a:srcRect b="19761"/>
            <a:stretch>
              <a:fillRect/>
            </a:stretch>
          </p:blipFill>
          <p:spPr>
            <a:xfrm>
              <a:off x="6260" y="2386"/>
              <a:ext cx="12273" cy="6566"/>
            </a:xfrm>
            <a:prstGeom prst="rect">
              <a:avLst/>
            </a:prstGeom>
          </p:spPr>
        </p:pic>
        <p:sp>
          <p:nvSpPr>
            <p:cNvPr id="57" name="矩形 56"/>
            <p:cNvSpPr/>
            <p:nvPr/>
          </p:nvSpPr>
          <p:spPr>
            <a:xfrm>
              <a:off x="6261" y="2386"/>
              <a:ext cx="12272" cy="6566"/>
            </a:xfrm>
            <a:prstGeom prst="rect">
              <a:avLst/>
            </a:prstGeom>
            <a:solidFill>
              <a:srgbClr val="B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6849745" y="2793365"/>
            <a:ext cx="3348990" cy="2306955"/>
          </a:xfrm>
          <a:prstGeom prst="rect">
            <a:avLst/>
          </a:prstGeom>
          <a:noFill/>
        </p:spPr>
        <p:txBody>
          <a:bodyPr wrap="square" rtlCol="0">
            <a:spAutoFit/>
          </a:bodyPr>
          <a:lstStyle/>
          <a:p>
            <a:pPr algn="ctr"/>
            <a:r>
              <a:rPr lang="zh-CN" altLang="en-US" sz="4800" b="1" dirty="0">
                <a:solidFill>
                  <a:schemeClr val="bg1"/>
                </a:solidFill>
                <a:latin typeface="+mn-ea"/>
                <a:sym typeface="+mn-ea"/>
              </a:rPr>
              <a:t>研究背景</a:t>
            </a:r>
          </a:p>
          <a:p>
            <a:pPr algn="ctr"/>
            <a:r>
              <a:rPr lang="zh-CN" altLang="en-US" sz="4800" b="1" dirty="0">
                <a:solidFill>
                  <a:schemeClr val="bg1"/>
                </a:solidFill>
                <a:latin typeface="+mn-ea"/>
                <a:sym typeface="+mn-ea"/>
              </a:rPr>
              <a:t>与目的</a:t>
            </a:r>
            <a:endParaRPr lang="zh-CN" altLang="en-US" sz="4800" b="1" dirty="0">
              <a:solidFill>
                <a:schemeClr val="bg1"/>
              </a:solidFill>
              <a:latin typeface="+mn-ea"/>
            </a:endParaRPr>
          </a:p>
          <a:p>
            <a:pPr algn="ctr"/>
            <a:endParaRPr lang="zh-CN" altLang="en-US" sz="4800" b="1" kern="2000" dirty="0">
              <a:solidFill>
                <a:schemeClr val="bg1"/>
              </a:solidFill>
              <a:uFillTx/>
              <a:latin typeface="+mn-ea"/>
            </a:endParaRPr>
          </a:p>
        </p:txBody>
      </p:sp>
      <p:sp>
        <p:nvSpPr>
          <p:cNvPr id="59" name="矩形 58"/>
          <p:cNvSpPr/>
          <p:nvPr/>
        </p:nvSpPr>
        <p:spPr>
          <a:xfrm>
            <a:off x="2173605" y="1974850"/>
            <a:ext cx="8984615" cy="3371215"/>
          </a:xfrm>
          <a:prstGeom prst="rect">
            <a:avLst/>
          </a:prstGeom>
          <a:noFill/>
          <a:ln w="381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1931670" y="2793365"/>
            <a:ext cx="1271905" cy="1031240"/>
            <a:chOff x="3150" y="4651"/>
            <a:chExt cx="2003" cy="1624"/>
          </a:xfrm>
        </p:grpSpPr>
        <p:sp>
          <p:nvSpPr>
            <p:cNvPr id="62" name="对角圆角矩形 61"/>
            <p:cNvSpPr/>
            <p:nvPr/>
          </p:nvSpPr>
          <p:spPr>
            <a:xfrm>
              <a:off x="3150" y="4651"/>
              <a:ext cx="2003" cy="1599"/>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366" y="4652"/>
              <a:ext cx="1787" cy="1623"/>
            </a:xfrm>
            <a:prstGeom prst="round2DiagRect">
              <a:avLst/>
            </a:prstGeom>
            <a:noFill/>
          </p:spPr>
          <p:txBody>
            <a:bodyPr wrap="square" rtlCol="0">
              <a:spAutoFit/>
            </a:bodyPr>
            <a:lstStyle/>
            <a:p>
              <a:r>
                <a:rPr lang="en-US" altLang="zh-CN" sz="5400">
                  <a:solidFill>
                    <a:schemeClr val="bg1"/>
                  </a:solidFill>
                  <a:latin typeface="Arial" panose="020B0604020202020204" pitchFamily="34" charset="0"/>
                  <a:ea typeface="微软雅黑" panose="020B0503020204020204" charset="-122"/>
                  <a:cs typeface="Arial" panose="020B0604020202020204" pitchFamily="34" charset="0"/>
                </a:rPr>
                <a:t>01</a:t>
              </a:r>
            </a:p>
          </p:txBody>
        </p:sp>
      </p:grpSp>
      <p:pic>
        <p:nvPicPr>
          <p:cNvPr id="64" name="图片 63" descr="北京体育大学logo含校名"/>
          <p:cNvPicPr>
            <a:picLocks noChangeAspect="1"/>
          </p:cNvPicPr>
          <p:nvPr/>
        </p:nvPicPr>
        <p:blipFill>
          <a:blip r:embed="rId3"/>
          <a:srcRect t="17239" b="20498"/>
          <a:stretch>
            <a:fillRect/>
          </a:stretch>
        </p:blipFill>
        <p:spPr>
          <a:xfrm>
            <a:off x="9882505" y="6074410"/>
            <a:ext cx="2143760" cy="667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854710" y="1010285"/>
            <a:ext cx="6602730" cy="646430"/>
            <a:chOff x="1346" y="1591"/>
            <a:chExt cx="10398" cy="1018"/>
          </a:xfrm>
        </p:grpSpPr>
        <p:sp>
          <p:nvSpPr>
            <p:cNvPr id="64" name="文本框 63"/>
            <p:cNvSpPr txBox="1"/>
            <p:nvPr>
              <p:custDataLst>
                <p:tags r:id="rId8"/>
              </p:custDataLst>
            </p:nvPr>
          </p:nvSpPr>
          <p:spPr>
            <a:xfrm>
              <a:off x="2446" y="1591"/>
              <a:ext cx="9298" cy="1018"/>
            </a:xfrm>
            <a:prstGeom prst="rect">
              <a:avLst/>
            </a:prstGeom>
            <a:noFill/>
          </p:spPr>
          <p:txBody>
            <a:bodyPr wrap="square" rtlCol="0" anchor="ctr">
              <a:normAutofit/>
            </a:bodyPr>
            <a:lstStyle/>
            <a:p>
              <a:pPr algn="l">
                <a:lnSpc>
                  <a:spcPct val="120000"/>
                </a:lnSpc>
              </a:pPr>
              <a:r>
                <a:rPr lang="zh-CN" altLang="en-US" sz="2800" b="1" spc="300">
                  <a:solidFill>
                    <a:schemeClr val="accent2"/>
                  </a:solidFill>
                  <a:latin typeface="微软雅黑" panose="020B0503020204020204" charset="-122"/>
                  <a:ea typeface="微软雅黑" panose="020B0503020204020204" charset="-122"/>
                </a:rPr>
                <a:t>研究背景</a:t>
              </a:r>
            </a:p>
          </p:txBody>
        </p:sp>
        <p:pic>
          <p:nvPicPr>
            <p:cNvPr id="66" name="图片 65" descr="32303036343130323b32303130303535313bc2d6c0aab7bdbfe9"/>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6" y="1715"/>
              <a:ext cx="840" cy="840"/>
            </a:xfrm>
            <a:prstGeom prst="rect">
              <a:avLst/>
            </a:prstGeom>
          </p:spPr>
        </p:pic>
      </p:grpSp>
      <p:pic>
        <p:nvPicPr>
          <p:cNvPr id="67" name="图片 66" descr="北京体育大学logo含校名"/>
          <p:cNvPicPr>
            <a:picLocks noChangeAspect="1"/>
          </p:cNvPicPr>
          <p:nvPr/>
        </p:nvPicPr>
        <p:blipFill>
          <a:blip r:embed="rId12"/>
          <a:srcRect t="17239" b="20498"/>
          <a:stretch>
            <a:fillRect/>
          </a:stretch>
        </p:blipFill>
        <p:spPr>
          <a:xfrm>
            <a:off x="9882505" y="6074410"/>
            <a:ext cx="2143760" cy="667385"/>
          </a:xfrm>
          <a:prstGeom prst="rect">
            <a:avLst/>
          </a:prstGeom>
        </p:spPr>
      </p:pic>
      <p:sp>
        <p:nvSpPr>
          <p:cNvPr id="73" name="矩形 72"/>
          <p:cNvSpPr/>
          <p:nvPr>
            <p:custDataLst>
              <p:tags r:id="rId1"/>
            </p:custDataLst>
          </p:nvPr>
        </p:nvSpPr>
        <p:spPr>
          <a:xfrm>
            <a:off x="178435" y="1962785"/>
            <a:ext cx="5728335" cy="4110990"/>
          </a:xfrm>
          <a:prstGeom prst="rect">
            <a:avLst/>
          </a:prstGeom>
          <a:solidFill>
            <a:schemeClr val="accent1"/>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Autofit/>
          </a:bodyPr>
          <a:lstStyle/>
          <a:p>
            <a:pPr>
              <a:lnSpc>
                <a:spcPct val="120000"/>
              </a:lnSpc>
            </a:pPr>
            <a:endParaRPr lang="zh-CN" altLang="en-US" sz="1400" spc="150" dirty="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74" name="等腰三角形 73"/>
          <p:cNvSpPr/>
          <p:nvPr>
            <p:custDataLst>
              <p:tags r:id="rId2"/>
            </p:custDataLst>
          </p:nvPr>
        </p:nvSpPr>
        <p:spPr>
          <a:xfrm rot="10800000">
            <a:off x="178326" y="6075086"/>
            <a:ext cx="1725585" cy="241125"/>
          </a:xfrm>
          <a:prstGeom prst="triangle">
            <a:avLst>
              <a:gd name="adj" fmla="val 0"/>
            </a:avLst>
          </a:prstGeom>
          <a:solidFill>
            <a:schemeClr val="accent1">
              <a:alpha val="60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75" name="矩形 74"/>
          <p:cNvSpPr/>
          <p:nvPr>
            <p:custDataLst>
              <p:tags r:id="rId3"/>
            </p:custDataLst>
          </p:nvPr>
        </p:nvSpPr>
        <p:spPr>
          <a:xfrm>
            <a:off x="254635" y="2015490"/>
            <a:ext cx="5488305" cy="3877945"/>
          </a:xfrm>
          <a:prstGeom prst="rect">
            <a:avLst/>
          </a:prstGeom>
        </p:spPr>
        <p:txBody>
          <a:bodyPr wrap="square" anchor="ctr">
            <a:normAutofit/>
          </a:bodyPr>
          <a:lstStyle/>
          <a:p>
            <a:pPr algn="ctr">
              <a:lnSpc>
                <a:spcPct val="120000"/>
              </a:lnSpc>
            </a:pPr>
            <a:r>
              <a:rPr lang="en-US" altLang="zh-CN" b="1">
                <a:solidFill>
                  <a:schemeClr val="lt1"/>
                </a:solidFill>
                <a:sym typeface="Arial" panose="020B0604020202020204" pitchFamily="34" charset="0"/>
              </a:rPr>
              <a:t>        </a:t>
            </a:r>
            <a:r>
              <a:rPr lang="zh-CN" altLang="en-US" b="1">
                <a:solidFill>
                  <a:schemeClr val="lt1"/>
                </a:solidFill>
                <a:sym typeface="Arial" panose="020B0604020202020204" pitchFamily="34" charset="0"/>
              </a:rPr>
              <a:t>后激活增强效应（</a:t>
            </a:r>
            <a:r>
              <a:rPr lang="en-US" altLang="zh-CN" b="1">
                <a:solidFill>
                  <a:schemeClr val="lt1"/>
                </a:solidFill>
                <a:sym typeface="Arial" panose="020B0604020202020204" pitchFamily="34" charset="0"/>
              </a:rPr>
              <a:t>PAP</a:t>
            </a:r>
            <a:r>
              <a:rPr lang="zh-CN" altLang="en-US" b="1">
                <a:solidFill>
                  <a:schemeClr val="lt1"/>
                </a:solidFill>
                <a:sym typeface="Arial" panose="020B0604020202020204" pitchFamily="34" charset="0"/>
              </a:rPr>
              <a:t>）是通过特定的阻力负荷对运动员施加一个预刺激的行为，从而引起运动员的肌肉力量以及运动表现提高。阻力跑练习可以诱导运动员产生后激活增强效应，提高运动员的运动表现。国内已有大量研究表明长期的阻力跑训练可以提高短跑运动员的起跑加速能力，但是对于利用阻力跑诱导短跑运动员产生后激活增强效应的相关研究却很少。因此研究不同阻力负荷的阻力跑是否可以诱导运动员产生后激活增强效应，以及对运动员起跑加速能力的急性影响。同时后激活增强效应的证实为短跑运动员赛前准备活动提供了一个新思路。</a:t>
            </a:r>
          </a:p>
        </p:txBody>
      </p:sp>
      <p:sp>
        <p:nvSpPr>
          <p:cNvPr id="77" name="矩形 76"/>
          <p:cNvSpPr/>
          <p:nvPr>
            <p:custDataLst>
              <p:tags r:id="rId4"/>
            </p:custDataLst>
          </p:nvPr>
        </p:nvSpPr>
        <p:spPr>
          <a:xfrm>
            <a:off x="6438900" y="1962785"/>
            <a:ext cx="5238750" cy="4112260"/>
          </a:xfrm>
          <a:prstGeom prst="rect">
            <a:avLst/>
          </a:prstGeom>
          <a:solidFill>
            <a:schemeClr val="accent2">
              <a:alpha val="89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Autofit/>
          </a:bodyPr>
          <a:lstStyle/>
          <a:p>
            <a:pPr>
              <a:lnSpc>
                <a:spcPct val="120000"/>
              </a:lnSpc>
            </a:pPr>
            <a:endParaRPr lang="zh-CN" altLang="en-US" sz="1400" spc="150" dirty="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78" name="等腰三角形 77"/>
          <p:cNvSpPr/>
          <p:nvPr>
            <p:custDataLst>
              <p:tags r:id="rId5"/>
            </p:custDataLst>
          </p:nvPr>
        </p:nvSpPr>
        <p:spPr>
          <a:xfrm rot="10800000">
            <a:off x="6438155" y="6075086"/>
            <a:ext cx="1725585" cy="241125"/>
          </a:xfrm>
          <a:prstGeom prst="triangle">
            <a:avLst>
              <a:gd name="adj" fmla="val 0"/>
            </a:avLst>
          </a:prstGeom>
          <a:solidFill>
            <a:schemeClr val="accent2">
              <a:alpha val="63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79" name="矩形 78"/>
          <p:cNvSpPr/>
          <p:nvPr>
            <p:custDataLst>
              <p:tags r:id="rId6"/>
            </p:custDataLst>
          </p:nvPr>
        </p:nvSpPr>
        <p:spPr>
          <a:xfrm>
            <a:off x="6581140" y="2015490"/>
            <a:ext cx="5003165" cy="3946525"/>
          </a:xfrm>
          <a:prstGeom prst="rect">
            <a:avLst/>
          </a:prstGeom>
        </p:spPr>
        <p:txBody>
          <a:bodyPr wrap="square" anchor="ctr">
            <a:normAutofit fontScale="92500"/>
          </a:bodyPr>
          <a:lstStyle/>
          <a:p>
            <a:pPr algn="ctr">
              <a:lnSpc>
                <a:spcPct val="120000"/>
              </a:lnSpc>
            </a:pPr>
            <a:r>
              <a:rPr lang="en-US" altLang="zh-CN" b="1">
                <a:solidFill>
                  <a:schemeClr val="lt1"/>
                </a:solidFill>
                <a:sym typeface="Arial" panose="020B0604020202020204" pitchFamily="34" charset="0"/>
              </a:rPr>
              <a:t>         </a:t>
            </a:r>
            <a:r>
              <a:rPr lang="zh-CN" altLang="en-US" b="1">
                <a:solidFill>
                  <a:schemeClr val="lt1"/>
                </a:solidFill>
                <a:sym typeface="Arial" panose="020B0604020202020204" pitchFamily="34" charset="0"/>
              </a:rPr>
              <a:t>大部分有关抗阻力和牵引助力训练的研究都聚焦于运动员短距离冲刺时间的变化来评估急性或长期训练效果，然而这种评估只提供了特定距离内的时间变化，并未提供任何有关运动学和生物力学的研究见解。已有研究表明，正常短跑冲刺和抗阻短跑冲刺时间上的差异主要归因于抗阻条件下冲刺的步长减小。对于牵引助力跑与正常跑，牵引助力跑所用的时间更短。在牵引条件下每一步的步长更长，滞空时间更长，触地时间更短。评估不同抗阻与牵引负荷对男性大学生短跑运动员冲刺过程中步态运动学的急性影响可能有利于制定针对性训练计划，从而有助于提高短跑技术与成绩。</a:t>
            </a:r>
          </a:p>
        </p:txBody>
      </p:sp>
      <p:sp>
        <p:nvSpPr>
          <p:cNvPr id="86" name="椭圆 85"/>
          <p:cNvSpPr/>
          <p:nvPr>
            <p:custDataLst>
              <p:tags r:id="rId7"/>
            </p:custDataLst>
          </p:nvPr>
        </p:nvSpPr>
        <p:spPr>
          <a:xfrm>
            <a:off x="5907541" y="4765006"/>
            <a:ext cx="366713" cy="366713"/>
          </a:xfrm>
          <a:prstGeom prst="ellipse">
            <a:avLst/>
          </a:prstGeom>
          <a:solidFill>
            <a:schemeClr val="accent2">
              <a:alpha val="80000"/>
            </a:schemeClr>
          </a:solidFill>
          <a:ln w="28575">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fontScale="72500" lnSpcReduction="20000"/>
          </a:bodyPr>
          <a:lstStyle/>
          <a:p>
            <a:pPr algn="ctr"/>
            <a:r>
              <a:rPr lang="en-US" altLang="zh-CN" dirty="0">
                <a:solidFill>
                  <a:schemeClr val="lt1"/>
                </a:solidFill>
                <a:latin typeface="Arial" panose="020B0604020202020204" pitchFamily="34" charset="0"/>
                <a:ea typeface="微软雅黑" panose="020B0503020204020204" charset="-122"/>
                <a:sym typeface="Arial" panose="020B0604020202020204" pitchFamily="34" charset="0"/>
              </a:rPr>
              <a:t>B</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7" name="图片 66" descr="北京体育大学logo含校名"/>
          <p:cNvPicPr>
            <a:picLocks noChangeAspect="1"/>
          </p:cNvPicPr>
          <p:nvPr/>
        </p:nvPicPr>
        <p:blipFill>
          <a:blip r:embed="rId7"/>
          <a:srcRect t="17239" b="20498"/>
          <a:stretch>
            <a:fillRect/>
          </a:stretch>
        </p:blipFill>
        <p:spPr>
          <a:xfrm>
            <a:off x="9882505" y="6074410"/>
            <a:ext cx="2143760" cy="667385"/>
          </a:xfrm>
          <a:prstGeom prst="rect">
            <a:avLst/>
          </a:prstGeom>
        </p:spPr>
      </p:pic>
      <p:grpSp>
        <p:nvGrpSpPr>
          <p:cNvPr id="65" name="组合 64"/>
          <p:cNvGrpSpPr/>
          <p:nvPr/>
        </p:nvGrpSpPr>
        <p:grpSpPr>
          <a:xfrm>
            <a:off x="1092337" y="1754505"/>
            <a:ext cx="9769300" cy="4399890"/>
            <a:chOff x="1893" y="2754"/>
            <a:chExt cx="13855" cy="7343"/>
          </a:xfrm>
        </p:grpSpPr>
        <p:sp>
          <p:nvSpPr>
            <p:cNvPr id="52" name="Rectangle 14"/>
            <p:cNvSpPr>
              <a:spLocks noChangeArrowheads="1"/>
            </p:cNvSpPr>
            <p:nvPr>
              <p:custDataLst>
                <p:tags r:id="rId2"/>
              </p:custDataLst>
            </p:nvPr>
          </p:nvSpPr>
          <p:spPr bwMode="auto">
            <a:xfrm>
              <a:off x="1893" y="2754"/>
              <a:ext cx="6879" cy="6550"/>
            </a:xfrm>
            <a:prstGeom prst="rect">
              <a:avLst/>
            </a:prstGeom>
            <a:solidFill>
              <a:srgbClr val="E4E5EA"/>
            </a:solidFill>
            <a:ln w="6350">
              <a:noFill/>
            </a:ln>
          </p:spPr>
          <p:txBody>
            <a:bodyPr lIns="121912" tIns="60956" rIns="121912" bIns="60956"/>
            <a:lstStyle/>
            <a:p>
              <a:pPr>
                <a:lnSpc>
                  <a:spcPct val="120000"/>
                </a:lnSpc>
              </a:pPr>
              <a:endParaRPr lang="zh-CN" altLang="en-US" sz="169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53" name="文本框 52"/>
            <p:cNvSpPr txBox="1"/>
            <p:nvPr>
              <p:custDataLst>
                <p:tags r:id="rId3"/>
              </p:custDataLst>
            </p:nvPr>
          </p:nvSpPr>
          <p:spPr>
            <a:xfrm>
              <a:off x="2121" y="3751"/>
              <a:ext cx="6439" cy="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defPPr>
                <a:defRPr lang="zh-CN"/>
              </a:defPPr>
              <a:lvl1pPr algn="ctr">
                <a:lnSpc>
                  <a:spcPct val="120000"/>
                </a:lnSpc>
                <a:spcBef>
                  <a:spcPts val="0"/>
                </a:spcBef>
                <a:defRPr b="1" spc="300">
                  <a:solidFill>
                    <a:srgbClr val="000000"/>
                  </a:solidFill>
                  <a:latin typeface="Arial" panose="020B0604020202020204" pitchFamily="34" charset="0"/>
                  <a:ea typeface="微软雅黑" panose="020B0503020204020204" charset="-122"/>
                  <a:cs typeface="+mn-ea"/>
                </a:defRPr>
              </a:lvl1pPr>
            </a:lstStyle>
            <a:p>
              <a:r>
                <a:rPr lang="en-US" altLang="zh-CN">
                  <a:sym typeface="Arial" panose="020B0604020202020204" pitchFamily="34" charset="0"/>
                </a:rPr>
                <a:t>      </a:t>
              </a:r>
              <a:r>
                <a:rPr lang="zh-CN" altLang="en-US">
                  <a:sym typeface="Arial" panose="020B0604020202020204" pitchFamily="34" charset="0"/>
                </a:rPr>
                <a:t>研究不同抗阻与牵引负荷对受试者30 m冲刺中步态参数的影响。据推测，不同的阻力和牵引助力负荷将对男性大学生短跑运动员30 m冲刺的分段时间、总时间、步长、步时、触地时间、滞空时间产生不同的影响。</a:t>
              </a:r>
            </a:p>
          </p:txBody>
        </p:sp>
        <p:sp>
          <p:nvSpPr>
            <p:cNvPr id="60" name="Rectangle 14"/>
            <p:cNvSpPr>
              <a:spLocks noChangeArrowheads="1"/>
            </p:cNvSpPr>
            <p:nvPr>
              <p:custDataLst>
                <p:tags r:id="rId4"/>
              </p:custDataLst>
            </p:nvPr>
          </p:nvSpPr>
          <p:spPr bwMode="auto">
            <a:xfrm>
              <a:off x="9040" y="2754"/>
              <a:ext cx="6708" cy="6550"/>
            </a:xfrm>
            <a:prstGeom prst="rect">
              <a:avLst/>
            </a:prstGeom>
            <a:solidFill>
              <a:srgbClr val="E4E5EA"/>
            </a:solidFill>
            <a:ln w="6350">
              <a:noFill/>
            </a:ln>
          </p:spPr>
          <p:txBody>
            <a:bodyPr lIns="121912" tIns="60956" rIns="121912" bIns="60956"/>
            <a:lstStyle/>
            <a:p>
              <a:pPr>
                <a:lnSpc>
                  <a:spcPct val="120000"/>
                </a:lnSpc>
              </a:pPr>
              <a:endParaRPr lang="zh-CN" altLang="en-US" sz="169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61" name="文本框 60"/>
            <p:cNvSpPr txBox="1"/>
            <p:nvPr>
              <p:custDataLst>
                <p:tags r:id="rId5"/>
              </p:custDataLst>
            </p:nvPr>
          </p:nvSpPr>
          <p:spPr>
            <a:xfrm>
              <a:off x="9402" y="3675"/>
              <a:ext cx="6026" cy="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defPPr>
                <a:defRPr lang="zh-CN"/>
              </a:defPPr>
              <a:lvl1pPr algn="ctr">
                <a:lnSpc>
                  <a:spcPct val="120000"/>
                </a:lnSpc>
                <a:spcBef>
                  <a:spcPts val="0"/>
                </a:spcBef>
                <a:defRPr b="1" spc="300">
                  <a:solidFill>
                    <a:srgbClr val="000000"/>
                  </a:solidFill>
                  <a:latin typeface="Arial" panose="020B0604020202020204" pitchFamily="34" charset="0"/>
                  <a:ea typeface="微软雅黑" panose="020B0503020204020204" charset="-122"/>
                  <a:cs typeface="+mn-ea"/>
                </a:defRPr>
              </a:lvl1pPr>
            </a:lstStyle>
            <a:p>
              <a:r>
                <a:rPr lang="en-US" altLang="zh-CN">
                  <a:sym typeface="Arial" panose="020B0604020202020204" pitchFamily="34" charset="0"/>
                </a:rPr>
                <a:t>     </a:t>
              </a:r>
              <a:r>
                <a:rPr lang="zh-CN" altLang="en-US">
                  <a:sym typeface="Arial" panose="020B0604020202020204" pitchFamily="34" charset="0"/>
                </a:rPr>
                <a:t>通过让受试者以三种不同阻力进行全力30米跑，并在不同恢复时间后测定必要阻力情况下30米冲刺跑的各个动力学指标。对比分析三种不同阻力负荷以及不同恢复时间诱导的后激活增强效应对短跑运动员30米跑的影响。</a:t>
              </a:r>
            </a:p>
          </p:txBody>
        </p:sp>
      </p:grpSp>
      <p:grpSp>
        <p:nvGrpSpPr>
          <p:cNvPr id="2" name="组合 1"/>
          <p:cNvGrpSpPr/>
          <p:nvPr/>
        </p:nvGrpSpPr>
        <p:grpSpPr>
          <a:xfrm>
            <a:off x="854710" y="1010285"/>
            <a:ext cx="6602730" cy="646430"/>
            <a:chOff x="1346" y="1591"/>
            <a:chExt cx="10398" cy="1018"/>
          </a:xfrm>
        </p:grpSpPr>
        <p:sp>
          <p:nvSpPr>
            <p:cNvPr id="3" name="文本框 2"/>
            <p:cNvSpPr txBox="1"/>
            <p:nvPr>
              <p:custDataLst>
                <p:tags r:id="rId1"/>
              </p:custDataLst>
            </p:nvPr>
          </p:nvSpPr>
          <p:spPr>
            <a:xfrm>
              <a:off x="2446" y="1591"/>
              <a:ext cx="9298" cy="1018"/>
            </a:xfrm>
            <a:prstGeom prst="rect">
              <a:avLst/>
            </a:prstGeom>
            <a:noFill/>
          </p:spPr>
          <p:txBody>
            <a:bodyPr wrap="square" rtlCol="0" anchor="ctr">
              <a:normAutofit/>
            </a:bodyPr>
            <a:lstStyle/>
            <a:p>
              <a:pPr algn="l">
                <a:lnSpc>
                  <a:spcPct val="120000"/>
                </a:lnSpc>
              </a:pPr>
              <a:r>
                <a:rPr lang="zh-CN" altLang="en-US" sz="2800" b="1" spc="300">
                  <a:solidFill>
                    <a:schemeClr val="accent2"/>
                  </a:solidFill>
                  <a:latin typeface="微软雅黑" panose="020B0503020204020204" charset="-122"/>
                  <a:ea typeface="微软雅黑" panose="020B0503020204020204" charset="-122"/>
                </a:rPr>
                <a:t>研究目的</a:t>
              </a:r>
            </a:p>
          </p:txBody>
        </p:sp>
        <p:pic>
          <p:nvPicPr>
            <p:cNvPr id="4" name="图片 3" descr="32303036343130323b32303130303535313bc2d6c0aab7bdbfe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6" y="1715"/>
              <a:ext cx="840" cy="84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0" name="矩形 59"/>
          <p:cNvSpPr/>
          <p:nvPr/>
        </p:nvSpPr>
        <p:spPr>
          <a:xfrm>
            <a:off x="0" y="1230630"/>
            <a:ext cx="12191365" cy="4421505"/>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descr="C:\Users\21202\Desktop\_P6A5098.jpg_P6A5098"/>
          <p:cNvPicPr>
            <a:picLocks noChangeAspect="1"/>
          </p:cNvPicPr>
          <p:nvPr/>
        </p:nvPicPr>
        <p:blipFill>
          <a:blip r:embed="rId2">
            <a:lum bright="6000" contrast="12000"/>
          </a:blip>
          <a:srcRect/>
          <a:stretch>
            <a:fillRect/>
          </a:stretch>
        </p:blipFill>
        <p:spPr>
          <a:xfrm>
            <a:off x="0" y="1229995"/>
            <a:ext cx="6922770" cy="4422140"/>
          </a:xfrm>
          <a:prstGeom prst="rect">
            <a:avLst/>
          </a:prstGeom>
        </p:spPr>
      </p:pic>
      <p:sp>
        <p:nvSpPr>
          <p:cNvPr id="57" name="矩形 56"/>
          <p:cNvSpPr/>
          <p:nvPr/>
        </p:nvSpPr>
        <p:spPr>
          <a:xfrm>
            <a:off x="0" y="1229995"/>
            <a:ext cx="6922770" cy="442214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086485" y="3160395"/>
            <a:ext cx="5836285" cy="829945"/>
          </a:xfrm>
          <a:prstGeom prst="rect">
            <a:avLst/>
          </a:prstGeom>
          <a:noFill/>
        </p:spPr>
        <p:txBody>
          <a:bodyPr wrap="square" rtlCol="0">
            <a:spAutoFit/>
          </a:bodyPr>
          <a:lstStyle/>
          <a:p>
            <a:pPr algn="dist"/>
            <a:r>
              <a:rPr lang="zh-CN" altLang="en-US" sz="4800" b="1" dirty="0">
                <a:solidFill>
                  <a:schemeClr val="bg1"/>
                </a:solidFill>
                <a:latin typeface="+mn-ea"/>
                <a:sym typeface="+mn-ea"/>
              </a:rPr>
              <a:t>实验过程</a:t>
            </a:r>
            <a:endParaRPr lang="zh-CN" altLang="en-US" sz="4800" b="1" kern="2000" dirty="0">
              <a:solidFill>
                <a:schemeClr val="bg1"/>
              </a:solidFill>
              <a:uFillTx/>
              <a:latin typeface="+mn-ea"/>
              <a:sym typeface="+mn-ea"/>
            </a:endParaRPr>
          </a:p>
        </p:txBody>
      </p:sp>
      <p:sp>
        <p:nvSpPr>
          <p:cNvPr id="59" name="矩形 58"/>
          <p:cNvSpPr/>
          <p:nvPr/>
        </p:nvSpPr>
        <p:spPr>
          <a:xfrm>
            <a:off x="864235" y="1792605"/>
            <a:ext cx="7460615" cy="3448685"/>
          </a:xfrm>
          <a:prstGeom prst="rect">
            <a:avLst/>
          </a:prstGeom>
          <a:noFill/>
          <a:ln w="381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420735" y="3702685"/>
            <a:ext cx="1271270" cy="1014730"/>
            <a:chOff x="12770" y="7817"/>
            <a:chExt cx="2002" cy="1598"/>
          </a:xfrm>
        </p:grpSpPr>
        <p:sp>
          <p:nvSpPr>
            <p:cNvPr id="3" name="对角圆角矩形 2"/>
            <p:cNvSpPr/>
            <p:nvPr/>
          </p:nvSpPr>
          <p:spPr>
            <a:xfrm>
              <a:off x="12770" y="7817"/>
              <a:ext cx="2003" cy="1599"/>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950" y="7854"/>
              <a:ext cx="1787" cy="1452"/>
            </a:xfrm>
            <a:prstGeom prst="rect">
              <a:avLst/>
            </a:prstGeom>
            <a:noFill/>
          </p:spPr>
          <p:txBody>
            <a:bodyPr wrap="square" rtlCol="0">
              <a:spAutoFit/>
            </a:bodyPr>
            <a:lstStyle/>
            <a:p>
              <a:r>
                <a:rPr lang="en-US" altLang="zh-CN" sz="5400">
                  <a:solidFill>
                    <a:schemeClr val="bg1"/>
                  </a:solidFill>
                  <a:latin typeface="Arial" panose="020B0604020202020204" pitchFamily="34" charset="0"/>
                  <a:ea typeface="微软雅黑" panose="020B0503020204020204" charset="-122"/>
                  <a:cs typeface="Arial" panose="020B0604020202020204" pitchFamily="34" charset="0"/>
                </a:rPr>
                <a:t>02</a:t>
              </a:r>
            </a:p>
          </p:txBody>
        </p:sp>
      </p:grpSp>
      <p:pic>
        <p:nvPicPr>
          <p:cNvPr id="9" name="图片 8" descr="北京体育大学logo含校名"/>
          <p:cNvPicPr>
            <a:picLocks noChangeAspect="1"/>
          </p:cNvPicPr>
          <p:nvPr/>
        </p:nvPicPr>
        <p:blipFill>
          <a:blip r:embed="rId3"/>
          <a:srcRect t="17239" b="20498"/>
          <a:stretch>
            <a:fillRect/>
          </a:stretch>
        </p:blipFill>
        <p:spPr>
          <a:xfrm>
            <a:off x="9882505" y="6074410"/>
            <a:ext cx="2143760" cy="667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文本框 1"/>
          <p:cNvSpPr txBox="1"/>
          <p:nvPr>
            <p:custDataLst>
              <p:tags r:id="rId2"/>
            </p:custDataLst>
          </p:nvPr>
        </p:nvSpPr>
        <p:spPr>
          <a:xfrm>
            <a:off x="609605" y="609600"/>
            <a:ext cx="9448864"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u="none" spc="160">
                <a:solidFill>
                  <a:srgbClr val="FFFFFF"/>
                </a:solidFill>
                <a:uFillTx/>
                <a:latin typeface="Calibri" panose="020F0502020204030204" charset="0"/>
                <a:ea typeface="微软雅黑" panose="020B0503020204020204" charset="-122"/>
              </a:rPr>
              <a:t>第一部分 · 标题</a:t>
            </a:r>
          </a:p>
        </p:txBody>
      </p:sp>
      <p:sp>
        <p:nvSpPr>
          <p:cNvPr id="2" name="装饰3"/>
          <p:cNvSpPr/>
          <p:nvPr>
            <p:custDataLst>
              <p:tags r:id="rId3"/>
            </p:custDataLst>
          </p:nvPr>
        </p:nvSpPr>
        <p:spPr>
          <a:xfrm>
            <a:off x="724535" y="1887220"/>
            <a:ext cx="10731500" cy="4598670"/>
          </a:xfrm>
          <a:prstGeom prst="rect">
            <a:avLst/>
          </a:prstGeom>
          <a:solidFill>
            <a:schemeClr val="lt2"/>
          </a:solidFill>
          <a:ln>
            <a:noFill/>
          </a:ln>
          <a:effectLst>
            <a:outerShdw blurRad="165100" algn="ctr" rotWithShape="0">
              <a:schemeClr val="dk1">
                <a:lumMod val="95000"/>
                <a:lumOff val="5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kumimoji="1" lang="zh-CN" altLang="en-US" sz="1600" b="1">
              <a:solidFill>
                <a:schemeClr val="lt1"/>
              </a:solidFill>
              <a:latin typeface="微软雅黑" panose="020B0503020204020204" charset="-122"/>
              <a:ea typeface="微软雅黑" panose="020B0503020204020204" charset="-122"/>
              <a:sym typeface="+mn-ea"/>
            </a:endParaRPr>
          </a:p>
        </p:txBody>
      </p:sp>
      <p:sp>
        <p:nvSpPr>
          <p:cNvPr id="49" name="Ellipse" descr="e7d195523061f1c0a7e84f75cc5d3362ecbb7124a66d86d85D0C985ED6F55D095B074A23C83B61B14D6560338B18A977EC3A4E4ABB38DDA090BDB9C375471DD9AF85AD55C0C7828B8DD7F41ADDE22AFD348ED451F4347C8BA199E5A26F93C734B86B45257563023AEA59E5ED0AA181D2A93B3CDE8570DFBE32F1122F7DCD051A5B8A83CD2C3F466CE7B7853F8E4447A0"/>
          <p:cNvSpPr/>
          <p:nvPr>
            <p:custDataLst>
              <p:tags r:id="rId4"/>
            </p:custDataLst>
          </p:nvPr>
        </p:nvSpPr>
        <p:spPr>
          <a:xfrm>
            <a:off x="1127760" y="2499237"/>
            <a:ext cx="1038603" cy="1038603"/>
          </a:xfrm>
          <a:prstGeom prst="ellipse">
            <a:avLst/>
          </a:prstGeom>
          <a:solidFill>
            <a:schemeClr val="bg1"/>
          </a:solidFill>
          <a:ln>
            <a:noFill/>
          </a:ln>
          <a:effectLst>
            <a:outerShdw blurRad="9779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de-DE" sz="900">
              <a:solidFill>
                <a:srgbClr val="F8F8F8"/>
              </a:solidFill>
            </a:endParaRPr>
          </a:p>
        </p:txBody>
      </p:sp>
      <p:sp>
        <p:nvSpPr>
          <p:cNvPr id="50" name="Ellipse" descr="e7d195523061f1c0a7e84f75cc5d3362ecbb7124a66d86d85D0C985ED6F55D095B074A23C83B61B14D6560338B18A977EC3A4E4ABB38DDA090BDB9C375471DD9AF85AD55C0C7828B8DD7F41ADDE22AFD348ED451F4347C8BA199E5A26F93C734B86B45257563023AEA59E5ED0AA181D2A93B3CDE8570DFBE32F1122F7DCD051A5B8A83CD2C3F466CE7B7853F8E4447A0"/>
          <p:cNvSpPr/>
          <p:nvPr>
            <p:custDataLst>
              <p:tags r:id="rId5"/>
            </p:custDataLst>
          </p:nvPr>
        </p:nvSpPr>
        <p:spPr>
          <a:xfrm>
            <a:off x="1349863" y="2721340"/>
            <a:ext cx="595309" cy="59530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de-DE" sz="900">
              <a:solidFill>
                <a:srgbClr val="E7E6E6">
                  <a:lumMod val="50000"/>
                </a:srgbClr>
              </a:solidFill>
              <a:latin typeface="Calibri Light" panose="020F0302020204030204"/>
            </a:endParaRPr>
          </a:p>
        </p:txBody>
      </p:sp>
      <p:sp>
        <p:nvSpPr>
          <p:cNvPr id="51" name="Shape" descr="e7d195523061f1c0a7e84f75cc5d3362ecbb7124a66d86d85D0C985ED6F55D095B074A23C83B61B14D6560338B18A977EC3A4E4ABB38DDA090BDB9C375471DD9AF85AD55C0C7828B8DD7F41ADDE22AFD348ED451F4347C8BA199E5A26F93C734B86B45257563023AEA59E5ED0AA181D2A93B3CDE8570DFBE32F1122F7DCD051A5B8A83CD2C3F466CE7B7853F8E4447A0"/>
          <p:cNvSpPr/>
          <p:nvPr>
            <p:custDataLst>
              <p:tags r:id="rId6"/>
            </p:custDataLst>
          </p:nvPr>
        </p:nvSpPr>
        <p:spPr>
          <a:xfrm>
            <a:off x="1528274" y="2879725"/>
            <a:ext cx="247589" cy="216641"/>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lIns="45713" tIns="22850" rIns="45713" bIns="22850" anchor="ctr" anchorCtr="0">
            <a:noAutofit/>
          </a:bodyPr>
          <a:lstStyle/>
          <a:p>
            <a:pPr defTabSz="457200"/>
            <a:endParaRPr sz="900">
              <a:solidFill>
                <a:srgbClr val="E7E6E6">
                  <a:lumMod val="50000"/>
                </a:srgbClr>
              </a:solidFill>
              <a:latin typeface="Calibri Light" panose="020F0302020204030204"/>
              <a:sym typeface="Lato"/>
            </a:endParaRPr>
          </a:p>
        </p:txBody>
      </p:sp>
      <p:sp>
        <p:nvSpPr>
          <p:cNvPr id="65" name="TextBox"/>
          <p:cNvSpPr txBox="1"/>
          <p:nvPr>
            <p:custDataLst>
              <p:tags r:id="rId7"/>
            </p:custDataLst>
          </p:nvPr>
        </p:nvSpPr>
        <p:spPr>
          <a:xfrm>
            <a:off x="2355215" y="2011045"/>
            <a:ext cx="8726805" cy="3935095"/>
          </a:xfrm>
          <a:prstGeom prst="rect">
            <a:avLst/>
          </a:prstGeom>
          <a:noFill/>
        </p:spPr>
        <p:txBody>
          <a:bodyPr wrap="square" rtlCol="0" anchor="ctr">
            <a:normAutofit/>
          </a:bodyPr>
          <a:lstStyle/>
          <a:p>
            <a:pPr marL="0">
              <a:lnSpc>
                <a:spcPct val="120000"/>
              </a:lnSpc>
              <a:spcBef>
                <a:spcPts val="0"/>
              </a:spcBef>
              <a:spcAft>
                <a:spcPts val="800"/>
              </a:spcAft>
            </a:pP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       </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受试者使用数字化抗阻训练设备绝影提供的</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3</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7</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14kg</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的抗阻负荷与</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7</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9</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11kg</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的牵引负荷进行</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30m</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冲刺跑。</a:t>
            </a:r>
          </a:p>
          <a:p>
            <a:pPr marL="0">
              <a:lnSpc>
                <a:spcPct val="120000"/>
              </a:lnSpc>
              <a:spcBef>
                <a:spcPts val="0"/>
              </a:spcBef>
              <a:spcAft>
                <a:spcPts val="800"/>
              </a:spcAft>
            </a:pPr>
            <a:endParaRPr lang="zh-CN" altLang="en-US" sz="1600" spc="80" dirty="0">
              <a:solidFill>
                <a:schemeClr val="tx1">
                  <a:lumMod val="75000"/>
                  <a:lumOff val="25000"/>
                </a:schemeClr>
              </a:solidFill>
              <a:uFillTx/>
              <a:latin typeface="Arial" panose="020B0604020202020204" pitchFamily="34" charset="0"/>
              <a:ea typeface="微软雅黑" panose="020B0503020204020204" charset="-122"/>
            </a:endParaRPr>
          </a:p>
          <a:p>
            <a:pPr marL="0">
              <a:lnSpc>
                <a:spcPct val="120000"/>
              </a:lnSpc>
              <a:spcBef>
                <a:spcPts val="0"/>
              </a:spcBef>
              <a:spcAft>
                <a:spcPts val="800"/>
              </a:spcAft>
            </a:pP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       </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使用高速相机拍摄，并使用</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kinovea</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软件进行逐帧分析采集步长、触地时间、滞空时间等数据。</a:t>
            </a:r>
          </a:p>
          <a:p>
            <a:pPr marL="0">
              <a:lnSpc>
                <a:spcPct val="120000"/>
              </a:lnSpc>
              <a:spcBef>
                <a:spcPts val="0"/>
              </a:spcBef>
              <a:spcAft>
                <a:spcPts val="800"/>
              </a:spcAft>
            </a:pPr>
            <a:endParaRPr lang="zh-CN" altLang="en-US" sz="1600" spc="80" dirty="0">
              <a:solidFill>
                <a:schemeClr val="tx1">
                  <a:lumMod val="75000"/>
                  <a:lumOff val="25000"/>
                </a:schemeClr>
              </a:solidFill>
              <a:uFillTx/>
              <a:latin typeface="Arial" panose="020B0604020202020204" pitchFamily="34" charset="0"/>
              <a:ea typeface="微软雅黑" panose="020B0503020204020204" charset="-122"/>
            </a:endParaRPr>
          </a:p>
          <a:p>
            <a:pPr marL="0">
              <a:lnSpc>
                <a:spcPct val="120000"/>
              </a:lnSpc>
              <a:spcBef>
                <a:spcPts val="0"/>
              </a:spcBef>
              <a:spcAft>
                <a:spcPts val="800"/>
              </a:spcAft>
            </a:pP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      </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运用</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SPSS</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数据分析软件将空载跑步态参数与不同负荷下的步态参数进行配对样本</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t</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检验并计算了基于霍普金斯修正科恩量表的效应量Cohen’s d值。使用Cohen’s d作为效应量评价不同负荷对数据影响的大小(极小：&lt;0.20，较小：0.20-0.49，中等：0.50-0.79，较大：&gt;0.80)</a:t>
            </a:r>
          </a:p>
        </p:txBody>
      </p:sp>
      <p:grpSp>
        <p:nvGrpSpPr>
          <p:cNvPr id="45" name="组合 7"/>
          <p:cNvGrpSpPr/>
          <p:nvPr>
            <p:custDataLst>
              <p:tags r:id="rId8"/>
            </p:custDataLst>
          </p:nvPr>
        </p:nvGrpSpPr>
        <p:grpSpPr>
          <a:xfrm>
            <a:off x="10631254" y="1407160"/>
            <a:ext cx="717550" cy="478790"/>
            <a:chOff x="8005" y="6254"/>
            <a:chExt cx="1130" cy="754"/>
          </a:xfrm>
        </p:grpSpPr>
        <p:sp>
          <p:nvSpPr>
            <p:cNvPr id="46" name="装饰 3"/>
            <p:cNvSpPr>
              <a:spLocks noChangeAspect="1"/>
            </p:cNvSpPr>
            <p:nvPr>
              <p:custDataLst>
                <p:tags r:id="rId10"/>
              </p:custDataLst>
            </p:nvPr>
          </p:nvSpPr>
          <p:spPr>
            <a:xfrm>
              <a:off x="800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47" name="装饰 4"/>
            <p:cNvSpPr>
              <a:spLocks noChangeAspect="1"/>
            </p:cNvSpPr>
            <p:nvPr>
              <p:custDataLst>
                <p:tags r:id="rId11"/>
              </p:custDataLst>
            </p:nvPr>
          </p:nvSpPr>
          <p:spPr>
            <a:xfrm>
              <a:off x="864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grpSp>
      <p:pic>
        <p:nvPicPr>
          <p:cNvPr id="67" name="图片 66" descr="北京体育大学logo含校名"/>
          <p:cNvPicPr>
            <a:picLocks noChangeAspect="1"/>
          </p:cNvPicPr>
          <p:nvPr/>
        </p:nvPicPr>
        <p:blipFill>
          <a:blip r:embed="rId13"/>
          <a:srcRect t="17239" b="20498"/>
          <a:stretch>
            <a:fillRect/>
          </a:stretch>
        </p:blipFill>
        <p:spPr>
          <a:xfrm>
            <a:off x="9882505" y="6074410"/>
            <a:ext cx="2143760" cy="667385"/>
          </a:xfrm>
          <a:prstGeom prst="rect">
            <a:avLst/>
          </a:prstGeom>
        </p:spPr>
      </p:pic>
      <p:sp>
        <p:nvSpPr>
          <p:cNvPr id="64" name="文本框 63"/>
          <p:cNvSpPr txBox="1"/>
          <p:nvPr>
            <p:custDataLst>
              <p:tags r:id="rId9"/>
            </p:custDataLst>
          </p:nvPr>
        </p:nvSpPr>
        <p:spPr>
          <a:xfrm>
            <a:off x="1553187" y="1010501"/>
            <a:ext cx="5904276" cy="646331"/>
          </a:xfrm>
          <a:prstGeom prst="rect">
            <a:avLst/>
          </a:prstGeom>
          <a:noFill/>
        </p:spPr>
        <p:txBody>
          <a:bodyPr wrap="square" rtlCol="0" anchor="ctr">
            <a:normAutofit/>
          </a:bodyPr>
          <a:lstStyle/>
          <a:p>
            <a:pPr algn="l">
              <a:lnSpc>
                <a:spcPct val="120000"/>
              </a:lnSpc>
            </a:pPr>
            <a:r>
              <a:rPr lang="zh-CN" altLang="en-US" sz="2800" b="1" spc="300">
                <a:solidFill>
                  <a:schemeClr val="accent2"/>
                </a:solidFill>
                <a:latin typeface="微软雅黑" panose="020B0503020204020204" charset="-122"/>
                <a:ea typeface="微软雅黑" panose="020B0503020204020204" charset="-122"/>
              </a:rPr>
              <a:t>步态参数</a:t>
            </a:r>
            <a:r>
              <a:rPr lang="en-US" altLang="zh-CN" sz="2800" b="1" spc="300">
                <a:solidFill>
                  <a:schemeClr val="accent2"/>
                </a:solidFill>
                <a:latin typeface="微软雅黑" panose="020B0503020204020204" charset="-122"/>
                <a:ea typeface="微软雅黑" panose="020B0503020204020204" charset="-122"/>
              </a:rPr>
              <a:t> </a:t>
            </a:r>
            <a:r>
              <a:rPr lang="zh-CN" altLang="en-US" sz="2800" b="1" spc="300">
                <a:solidFill>
                  <a:schemeClr val="accent2"/>
                </a:solidFill>
                <a:latin typeface="微软雅黑" panose="020B0503020204020204" charset="-122"/>
                <a:ea typeface="微软雅黑" panose="020B0503020204020204" charset="-122"/>
              </a:rPr>
              <a:t>实验过程</a:t>
            </a:r>
          </a:p>
        </p:txBody>
      </p:sp>
      <p:pic>
        <p:nvPicPr>
          <p:cNvPr id="66" name="图片 65" descr="32303036343130323b32303130303535313bc2d6c0aab7bdbfe9"/>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4710" y="1089025"/>
            <a:ext cx="533400" cy="533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文本框 1"/>
          <p:cNvSpPr txBox="1"/>
          <p:nvPr>
            <p:custDataLst>
              <p:tags r:id="rId2"/>
            </p:custDataLst>
          </p:nvPr>
        </p:nvSpPr>
        <p:spPr>
          <a:xfrm>
            <a:off x="609605" y="609600"/>
            <a:ext cx="9448864"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u="none" spc="160">
                <a:solidFill>
                  <a:srgbClr val="FFFFFF"/>
                </a:solidFill>
                <a:uFillTx/>
                <a:latin typeface="Calibri" panose="020F0502020204030204" charset="0"/>
                <a:ea typeface="微软雅黑" panose="020B0503020204020204" charset="-122"/>
              </a:rPr>
              <a:t>第一部分 · 标题</a:t>
            </a:r>
          </a:p>
        </p:txBody>
      </p:sp>
      <p:sp>
        <p:nvSpPr>
          <p:cNvPr id="2" name="装饰3"/>
          <p:cNvSpPr/>
          <p:nvPr>
            <p:custDataLst>
              <p:tags r:id="rId3"/>
            </p:custDataLst>
          </p:nvPr>
        </p:nvSpPr>
        <p:spPr>
          <a:xfrm>
            <a:off x="724535" y="1887220"/>
            <a:ext cx="10731500" cy="4598670"/>
          </a:xfrm>
          <a:prstGeom prst="rect">
            <a:avLst/>
          </a:prstGeom>
          <a:solidFill>
            <a:schemeClr val="lt2"/>
          </a:solidFill>
          <a:ln>
            <a:noFill/>
          </a:ln>
          <a:effectLst>
            <a:outerShdw blurRad="165100" algn="ctr" rotWithShape="0">
              <a:schemeClr val="dk1">
                <a:lumMod val="95000"/>
                <a:lumOff val="5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buClrTx/>
              <a:buSzTx/>
              <a:buFontTx/>
            </a:pPr>
            <a:endParaRPr kumimoji="1" lang="zh-CN" altLang="en-US" sz="1600" b="1">
              <a:solidFill>
                <a:schemeClr val="lt1"/>
              </a:solidFill>
              <a:latin typeface="微软雅黑" panose="020B0503020204020204" charset="-122"/>
              <a:ea typeface="微软雅黑" panose="020B0503020204020204" charset="-122"/>
              <a:sym typeface="+mn-ea"/>
            </a:endParaRPr>
          </a:p>
        </p:txBody>
      </p:sp>
      <p:sp>
        <p:nvSpPr>
          <p:cNvPr id="53" name="Ellipse" descr="e7d195523061f1c0a7e84f75cc5d3362ecbb7124a66d86d85D0C985ED6F55D095B074A23C83B61B14D6560338B18A977EC3A4E4ABB38DDA090BDB9C375471DD9AF85AD55C0C7828B8DD7F41ADDE22AFD348ED451F4347C8BA199E5A26F93C734B86B45257563023AEA59E5ED0AA181D2A93B3CDE8570DFBE32F1122F7DCD051A5B8A83CD2C3F466CE7B7853F8E4447A0"/>
          <p:cNvSpPr/>
          <p:nvPr>
            <p:custDataLst>
              <p:tags r:id="rId4"/>
            </p:custDataLst>
          </p:nvPr>
        </p:nvSpPr>
        <p:spPr>
          <a:xfrm>
            <a:off x="1068705" y="2414012"/>
            <a:ext cx="1081775" cy="1081775"/>
          </a:xfrm>
          <a:prstGeom prst="ellipse">
            <a:avLst/>
          </a:prstGeom>
          <a:solidFill>
            <a:schemeClr val="bg1"/>
          </a:solidFill>
          <a:ln>
            <a:noFill/>
          </a:ln>
          <a:effectLst>
            <a:outerShdw blurRad="9779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de-DE" sz="900">
              <a:solidFill>
                <a:srgbClr val="F8F8F8"/>
              </a:solidFill>
            </a:endParaRPr>
          </a:p>
        </p:txBody>
      </p:sp>
      <p:sp>
        <p:nvSpPr>
          <p:cNvPr id="59" name="Ellipse" descr="e7d195523061f1c0a7e84f75cc5d3362ecbb7124a66d86d85D0C985ED6F55D095B074A23C83B61B14D6560338B18A977EC3A4E4ABB38DDA090BDB9C375471DD9AF85AD55C0C7828B8DD7F41ADDE22AFD348ED451F4347C8BA199E5A26F93C734B86B45257563023AEA59E5ED0AA181D2A93B3CDE8570DFBE32F1122F7DCD051A5B8A83CD2C3F466CE7B7853F8E4447A0"/>
          <p:cNvSpPr/>
          <p:nvPr>
            <p:custDataLst>
              <p:tags r:id="rId5"/>
            </p:custDataLst>
          </p:nvPr>
        </p:nvSpPr>
        <p:spPr>
          <a:xfrm>
            <a:off x="1300040" y="2644398"/>
            <a:ext cx="620054" cy="620054"/>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de-DE" sz="900">
              <a:solidFill>
                <a:srgbClr val="E7E6E6">
                  <a:lumMod val="50000"/>
                </a:srgbClr>
              </a:solidFill>
              <a:latin typeface="Calibri Light" panose="020F0302020204030204"/>
            </a:endParaRPr>
          </a:p>
        </p:txBody>
      </p:sp>
      <p:sp>
        <p:nvSpPr>
          <p:cNvPr id="61" name="Shape" descr="e7d195523061f1c0a7e84f75cc5d3362ecbb7124a66d86d85D0C985ED6F55D095B074A23C83B61B14D6560338B18A977EC3A4E4ABB38DDA090BDB9C375471DD9AF85AD55C0C7828B8DD7F41ADDE22AFD348ED451F4347C8BA199E5A26F93C734B86B45257563023AEA59E5ED0AA181D2A93B3CDE8570DFBE32F1122F7DCD051A5B8A83CD2C3F466CE7B7853F8E4447A0"/>
          <p:cNvSpPr/>
          <p:nvPr>
            <p:custDataLst>
              <p:tags r:id="rId6"/>
            </p:custDataLst>
          </p:nvPr>
        </p:nvSpPr>
        <p:spPr>
          <a:xfrm>
            <a:off x="1485867" y="2809367"/>
            <a:ext cx="257881" cy="225646"/>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lIns="45713" tIns="22850" rIns="45713" bIns="22850" anchor="ctr" anchorCtr="0">
            <a:noAutofit/>
          </a:bodyPr>
          <a:lstStyle/>
          <a:p>
            <a:pPr defTabSz="457200"/>
            <a:endParaRPr sz="900">
              <a:solidFill>
                <a:srgbClr val="E7E6E6">
                  <a:lumMod val="50000"/>
                </a:srgbClr>
              </a:solidFill>
              <a:latin typeface="Calibri Light" panose="020F0302020204030204"/>
              <a:sym typeface="Lato"/>
            </a:endParaRPr>
          </a:p>
        </p:txBody>
      </p:sp>
      <p:sp>
        <p:nvSpPr>
          <p:cNvPr id="82" name="TextBox"/>
          <p:cNvSpPr txBox="1"/>
          <p:nvPr>
            <p:custDataLst>
              <p:tags r:id="rId7"/>
            </p:custDataLst>
          </p:nvPr>
        </p:nvSpPr>
        <p:spPr>
          <a:xfrm>
            <a:off x="2298065" y="2232660"/>
            <a:ext cx="8982075" cy="3836670"/>
          </a:xfrm>
          <a:prstGeom prst="rect">
            <a:avLst/>
          </a:prstGeom>
          <a:noFill/>
        </p:spPr>
        <p:txBody>
          <a:bodyPr wrap="square" rtlCol="0" anchor="ctr">
            <a:normAutofit/>
          </a:bodyPr>
          <a:lstStyle/>
          <a:p>
            <a:pPr marL="0">
              <a:lnSpc>
                <a:spcPct val="120000"/>
              </a:lnSpc>
              <a:spcBef>
                <a:spcPts val="0"/>
              </a:spcBef>
              <a:spcAft>
                <a:spcPts val="800"/>
              </a:spcAft>
            </a:pP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sym typeface="+mn-ea"/>
              </a:rPr>
              <a:t>      </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sym typeface="+mn-ea"/>
              </a:rPr>
              <a:t>受试者使用数字化抗阻训练设备绝影提供的</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sym typeface="+mn-ea"/>
              </a:rPr>
              <a:t>3</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sym typeface="+mn-ea"/>
              </a:rPr>
              <a:t>、</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sym typeface="+mn-ea"/>
              </a:rPr>
              <a:t>7</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sym typeface="+mn-ea"/>
              </a:rPr>
              <a:t>、</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sym typeface="+mn-ea"/>
              </a:rPr>
              <a:t>14kg</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sym typeface="+mn-ea"/>
              </a:rPr>
              <a:t>的抗阻负荷进行</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sym typeface="+mn-ea"/>
              </a:rPr>
              <a:t>30m</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sym typeface="+mn-ea"/>
              </a:rPr>
              <a:t>冲刺跑激活。</a:t>
            </a:r>
          </a:p>
          <a:p>
            <a:pPr marL="0">
              <a:lnSpc>
                <a:spcPct val="120000"/>
              </a:lnSpc>
              <a:spcBef>
                <a:spcPts val="0"/>
              </a:spcBef>
              <a:spcAft>
                <a:spcPts val="800"/>
              </a:spcAft>
            </a:pP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在激活后的第</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4</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8</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12</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分钟进行空载</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30m</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冲刺测试。</a:t>
            </a:r>
          </a:p>
          <a:p>
            <a:pPr marL="0">
              <a:lnSpc>
                <a:spcPct val="120000"/>
              </a:lnSpc>
              <a:spcBef>
                <a:spcPts val="0"/>
              </a:spcBef>
              <a:spcAft>
                <a:spcPts val="800"/>
              </a:spcAft>
            </a:pPr>
            <a:endParaRPr lang="zh-CN" altLang="en-US" sz="1600" spc="80" dirty="0">
              <a:solidFill>
                <a:schemeClr val="tx1">
                  <a:lumMod val="75000"/>
                  <a:lumOff val="25000"/>
                </a:schemeClr>
              </a:solidFill>
              <a:uFillTx/>
              <a:latin typeface="Arial" panose="020B0604020202020204" pitchFamily="34" charset="0"/>
              <a:ea typeface="微软雅黑" panose="020B0503020204020204" charset="-122"/>
            </a:endParaRPr>
          </a:p>
          <a:p>
            <a:pPr marL="0">
              <a:lnSpc>
                <a:spcPct val="120000"/>
              </a:lnSpc>
              <a:spcBef>
                <a:spcPts val="0"/>
              </a:spcBef>
              <a:spcAft>
                <a:spcPts val="800"/>
              </a:spcAft>
            </a:pP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rPr>
              <a:t>      </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rPr>
              <a:t>总时间、分段时间、峰值速度、峰值功率等数据由绝影的软件进行监测。</a:t>
            </a:r>
          </a:p>
          <a:p>
            <a:pPr marL="0">
              <a:lnSpc>
                <a:spcPct val="120000"/>
              </a:lnSpc>
              <a:spcBef>
                <a:spcPts val="0"/>
              </a:spcBef>
              <a:spcAft>
                <a:spcPts val="800"/>
              </a:spcAft>
            </a:pPr>
            <a:endParaRPr lang="zh-CN" altLang="en-US" sz="1600" spc="80" dirty="0">
              <a:solidFill>
                <a:schemeClr val="tx1">
                  <a:lumMod val="75000"/>
                  <a:lumOff val="25000"/>
                </a:schemeClr>
              </a:solidFill>
              <a:uFillTx/>
              <a:latin typeface="Arial" panose="020B0604020202020204" pitchFamily="34" charset="0"/>
              <a:ea typeface="微软雅黑" panose="020B0503020204020204" charset="-122"/>
            </a:endParaRPr>
          </a:p>
          <a:p>
            <a:pPr marL="0">
              <a:lnSpc>
                <a:spcPct val="120000"/>
              </a:lnSpc>
              <a:spcBef>
                <a:spcPts val="0"/>
              </a:spcBef>
              <a:spcAft>
                <a:spcPts val="800"/>
              </a:spcAft>
            </a:pP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sym typeface="+mn-ea"/>
              </a:rPr>
              <a:t>      </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sym typeface="+mn-ea"/>
              </a:rPr>
              <a:t>运用</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sym typeface="+mn-ea"/>
              </a:rPr>
              <a:t>SPSS</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sym typeface="+mn-ea"/>
              </a:rPr>
              <a:t>数据分析软件将前侧数据与不同负荷已经不同时间后冲刺数据进行配对样本</a:t>
            </a:r>
            <a:r>
              <a:rPr lang="en-US" altLang="zh-CN" sz="1600" spc="80" dirty="0">
                <a:solidFill>
                  <a:schemeClr val="tx1">
                    <a:lumMod val="75000"/>
                    <a:lumOff val="25000"/>
                  </a:schemeClr>
                </a:solidFill>
                <a:uFillTx/>
                <a:latin typeface="Arial" panose="020B0604020202020204" pitchFamily="34" charset="0"/>
                <a:ea typeface="微软雅黑" panose="020B0503020204020204" charset="-122"/>
                <a:sym typeface="+mn-ea"/>
              </a:rPr>
              <a:t>t</a:t>
            </a:r>
            <a:r>
              <a:rPr lang="zh-CN" altLang="en-US" sz="1600" spc="80" dirty="0">
                <a:solidFill>
                  <a:schemeClr val="tx1">
                    <a:lumMod val="75000"/>
                    <a:lumOff val="25000"/>
                  </a:schemeClr>
                </a:solidFill>
                <a:uFillTx/>
                <a:latin typeface="Arial" panose="020B0604020202020204" pitchFamily="34" charset="0"/>
                <a:ea typeface="微软雅黑" panose="020B0503020204020204" charset="-122"/>
                <a:sym typeface="+mn-ea"/>
              </a:rPr>
              <a:t>检验并计算了基于霍普金斯修正科恩量表的效应量Cohen’s d值。使用Cohen’s d作为效应量评价不同负荷对数据影响的大小(极小：&lt;0.20，较小：0.20-0.49，中等：0.50-0.79，较大：&gt;0.80)</a:t>
            </a:r>
            <a:endParaRPr lang="zh-CN" altLang="en-US" sz="1600" spc="80" dirty="0">
              <a:solidFill>
                <a:schemeClr val="tx1">
                  <a:lumMod val="75000"/>
                  <a:lumOff val="25000"/>
                </a:schemeClr>
              </a:solidFill>
              <a:uFillTx/>
              <a:latin typeface="Arial" panose="020B0604020202020204" pitchFamily="34" charset="0"/>
              <a:ea typeface="微软雅黑" panose="020B0503020204020204" charset="-122"/>
            </a:endParaRPr>
          </a:p>
          <a:p>
            <a:pPr marL="0">
              <a:lnSpc>
                <a:spcPct val="120000"/>
              </a:lnSpc>
              <a:spcBef>
                <a:spcPts val="0"/>
              </a:spcBef>
              <a:spcAft>
                <a:spcPts val="800"/>
              </a:spcAft>
            </a:pPr>
            <a:endParaRPr lang="zh-CN" altLang="en-US" sz="1600" spc="80" dirty="0">
              <a:solidFill>
                <a:schemeClr val="tx1">
                  <a:lumMod val="75000"/>
                  <a:lumOff val="25000"/>
                </a:schemeClr>
              </a:solidFill>
              <a:uFillTx/>
              <a:latin typeface="Arial" panose="020B0604020202020204" pitchFamily="34" charset="0"/>
              <a:ea typeface="微软雅黑" panose="020B0503020204020204" charset="-122"/>
            </a:endParaRPr>
          </a:p>
        </p:txBody>
      </p:sp>
      <p:grpSp>
        <p:nvGrpSpPr>
          <p:cNvPr id="45" name="组合 7"/>
          <p:cNvGrpSpPr/>
          <p:nvPr>
            <p:custDataLst>
              <p:tags r:id="rId8"/>
            </p:custDataLst>
          </p:nvPr>
        </p:nvGrpSpPr>
        <p:grpSpPr>
          <a:xfrm>
            <a:off x="10631254" y="1407160"/>
            <a:ext cx="717550" cy="478790"/>
            <a:chOff x="8005" y="6254"/>
            <a:chExt cx="1130" cy="754"/>
          </a:xfrm>
        </p:grpSpPr>
        <p:sp>
          <p:nvSpPr>
            <p:cNvPr id="46" name="装饰 3"/>
            <p:cNvSpPr>
              <a:spLocks noChangeAspect="1"/>
            </p:cNvSpPr>
            <p:nvPr>
              <p:custDataLst>
                <p:tags r:id="rId10"/>
              </p:custDataLst>
            </p:nvPr>
          </p:nvSpPr>
          <p:spPr>
            <a:xfrm>
              <a:off x="800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47" name="装饰 4"/>
            <p:cNvSpPr>
              <a:spLocks noChangeAspect="1"/>
            </p:cNvSpPr>
            <p:nvPr>
              <p:custDataLst>
                <p:tags r:id="rId11"/>
              </p:custDataLst>
            </p:nvPr>
          </p:nvSpPr>
          <p:spPr>
            <a:xfrm>
              <a:off x="864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grpSp>
      <p:pic>
        <p:nvPicPr>
          <p:cNvPr id="67" name="图片 66" descr="北京体育大学logo含校名"/>
          <p:cNvPicPr>
            <a:picLocks noChangeAspect="1"/>
          </p:cNvPicPr>
          <p:nvPr/>
        </p:nvPicPr>
        <p:blipFill>
          <a:blip r:embed="rId13"/>
          <a:srcRect t="17239" b="20498"/>
          <a:stretch>
            <a:fillRect/>
          </a:stretch>
        </p:blipFill>
        <p:spPr>
          <a:xfrm>
            <a:off x="9882505" y="6074410"/>
            <a:ext cx="2143760" cy="667385"/>
          </a:xfrm>
          <a:prstGeom prst="rect">
            <a:avLst/>
          </a:prstGeom>
        </p:spPr>
      </p:pic>
      <p:sp>
        <p:nvSpPr>
          <p:cNvPr id="64" name="文本框 63"/>
          <p:cNvSpPr txBox="1"/>
          <p:nvPr>
            <p:custDataLst>
              <p:tags r:id="rId9"/>
            </p:custDataLst>
          </p:nvPr>
        </p:nvSpPr>
        <p:spPr>
          <a:xfrm>
            <a:off x="1553187" y="1010501"/>
            <a:ext cx="5904276" cy="646331"/>
          </a:xfrm>
          <a:prstGeom prst="rect">
            <a:avLst/>
          </a:prstGeom>
          <a:noFill/>
        </p:spPr>
        <p:txBody>
          <a:bodyPr wrap="square" rtlCol="0" anchor="ctr">
            <a:normAutofit/>
          </a:bodyPr>
          <a:lstStyle/>
          <a:p>
            <a:pPr algn="l">
              <a:lnSpc>
                <a:spcPct val="120000"/>
              </a:lnSpc>
            </a:pPr>
            <a:r>
              <a:rPr lang="zh-CN" altLang="en-US" sz="2800" b="1" spc="300">
                <a:solidFill>
                  <a:schemeClr val="accent2"/>
                </a:solidFill>
                <a:latin typeface="微软雅黑" panose="020B0503020204020204" charset="-122"/>
                <a:ea typeface="微软雅黑" panose="020B0503020204020204" charset="-122"/>
              </a:rPr>
              <a:t>后激活</a:t>
            </a:r>
            <a:r>
              <a:rPr lang="en-US" altLang="zh-CN" sz="2800" b="1" spc="300">
                <a:solidFill>
                  <a:schemeClr val="accent2"/>
                </a:solidFill>
                <a:latin typeface="微软雅黑" panose="020B0503020204020204" charset="-122"/>
                <a:ea typeface="微软雅黑" panose="020B0503020204020204" charset="-122"/>
              </a:rPr>
              <a:t> </a:t>
            </a:r>
            <a:r>
              <a:rPr lang="zh-CN" altLang="en-US" sz="2800" b="1" spc="300">
                <a:solidFill>
                  <a:schemeClr val="accent2"/>
                </a:solidFill>
                <a:latin typeface="微软雅黑" panose="020B0503020204020204" charset="-122"/>
                <a:ea typeface="微软雅黑" panose="020B0503020204020204" charset="-122"/>
              </a:rPr>
              <a:t>实验过程</a:t>
            </a:r>
          </a:p>
        </p:txBody>
      </p:sp>
      <p:pic>
        <p:nvPicPr>
          <p:cNvPr id="66" name="图片 65" descr="32303036343130323b32303130303535313bc2d6c0aab7bdbfe9"/>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4710" y="1089025"/>
            <a:ext cx="533400" cy="533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文本框 1"/>
          <p:cNvSpPr txBox="1"/>
          <p:nvPr>
            <p:custDataLst>
              <p:tags r:id="rId2"/>
            </p:custDataLst>
          </p:nvPr>
        </p:nvSpPr>
        <p:spPr>
          <a:xfrm>
            <a:off x="609605" y="609600"/>
            <a:ext cx="9448864"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u="none" spc="160">
                <a:solidFill>
                  <a:srgbClr val="FFFFFF"/>
                </a:solidFill>
                <a:uFillTx/>
                <a:latin typeface="Calibri" panose="020F0502020204030204" charset="0"/>
                <a:ea typeface="微软雅黑" panose="020B0503020204020204" charset="-122"/>
              </a:rPr>
              <a:t>第一部分 · 标题</a:t>
            </a:r>
          </a:p>
        </p:txBody>
      </p:sp>
      <p:grpSp>
        <p:nvGrpSpPr>
          <p:cNvPr id="45" name="组合 7"/>
          <p:cNvGrpSpPr/>
          <p:nvPr>
            <p:custDataLst>
              <p:tags r:id="rId3"/>
            </p:custDataLst>
          </p:nvPr>
        </p:nvGrpSpPr>
        <p:grpSpPr>
          <a:xfrm>
            <a:off x="10631254" y="1407160"/>
            <a:ext cx="717550" cy="478790"/>
            <a:chOff x="8005" y="6254"/>
            <a:chExt cx="1130" cy="754"/>
          </a:xfrm>
        </p:grpSpPr>
        <p:sp>
          <p:nvSpPr>
            <p:cNvPr id="46" name="装饰 3"/>
            <p:cNvSpPr>
              <a:spLocks noChangeAspect="1"/>
            </p:cNvSpPr>
            <p:nvPr>
              <p:custDataLst>
                <p:tags r:id="rId6"/>
              </p:custDataLst>
            </p:nvPr>
          </p:nvSpPr>
          <p:spPr>
            <a:xfrm>
              <a:off x="800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47" name="装饰 4"/>
            <p:cNvSpPr>
              <a:spLocks noChangeAspect="1"/>
            </p:cNvSpPr>
            <p:nvPr>
              <p:custDataLst>
                <p:tags r:id="rId7"/>
              </p:custDataLst>
            </p:nvPr>
          </p:nvSpPr>
          <p:spPr>
            <a:xfrm>
              <a:off x="864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grpSp>
      <p:pic>
        <p:nvPicPr>
          <p:cNvPr id="67" name="图片 66" descr="北京体育大学logo含校名"/>
          <p:cNvPicPr>
            <a:picLocks noChangeAspect="1"/>
          </p:cNvPicPr>
          <p:nvPr/>
        </p:nvPicPr>
        <p:blipFill>
          <a:blip r:embed="rId9"/>
          <a:srcRect t="17239" b="20498"/>
          <a:stretch>
            <a:fillRect/>
          </a:stretch>
        </p:blipFill>
        <p:spPr>
          <a:xfrm>
            <a:off x="9882505" y="6074410"/>
            <a:ext cx="2143760" cy="667385"/>
          </a:xfrm>
          <a:prstGeom prst="rect">
            <a:avLst/>
          </a:prstGeom>
        </p:spPr>
      </p:pic>
      <p:sp>
        <p:nvSpPr>
          <p:cNvPr id="64" name="文本框 63"/>
          <p:cNvSpPr txBox="1"/>
          <p:nvPr>
            <p:custDataLst>
              <p:tags r:id="rId4"/>
            </p:custDataLst>
          </p:nvPr>
        </p:nvSpPr>
        <p:spPr>
          <a:xfrm>
            <a:off x="1553187" y="1010501"/>
            <a:ext cx="5904276" cy="646331"/>
          </a:xfrm>
          <a:prstGeom prst="rect">
            <a:avLst/>
          </a:prstGeom>
          <a:noFill/>
        </p:spPr>
        <p:txBody>
          <a:bodyPr wrap="square" rtlCol="0" anchor="ctr">
            <a:normAutofit/>
          </a:bodyPr>
          <a:lstStyle/>
          <a:p>
            <a:pPr algn="l">
              <a:lnSpc>
                <a:spcPct val="120000"/>
              </a:lnSpc>
            </a:pPr>
            <a:r>
              <a:rPr lang="zh-CN" altLang="en-US" sz="2800" b="1" spc="300">
                <a:solidFill>
                  <a:schemeClr val="accent2"/>
                </a:solidFill>
                <a:latin typeface="微软雅黑" panose="020B0503020204020204" charset="-122"/>
                <a:ea typeface="微软雅黑" panose="020B0503020204020204" charset="-122"/>
              </a:rPr>
              <a:t>实验环境</a:t>
            </a:r>
          </a:p>
        </p:txBody>
      </p:sp>
      <p:pic>
        <p:nvPicPr>
          <p:cNvPr id="66" name="图片 65" descr="32303036343130323b32303130303535313bc2d6c0aab7bdbfe9"/>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4710" y="1089025"/>
            <a:ext cx="533400" cy="533400"/>
          </a:xfrm>
          <a:prstGeom prst="rect">
            <a:avLst/>
          </a:prstGeom>
        </p:spPr>
      </p:pic>
      <p:pic>
        <p:nvPicPr>
          <p:cNvPr id="8" name="图片 1" descr="269691136846137073"/>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a:xfrm>
            <a:off x="854710" y="2019935"/>
            <a:ext cx="5406390" cy="4054475"/>
          </a:xfrm>
          <a:prstGeom prst="rect">
            <a:avLst/>
          </a:prstGeom>
          <a:noFill/>
          <a:ln>
            <a:noFill/>
          </a:ln>
        </p:spPr>
      </p:pic>
      <p:sp>
        <p:nvSpPr>
          <p:cNvPr id="12" name="文本框 11"/>
          <p:cNvSpPr txBox="1"/>
          <p:nvPr/>
        </p:nvSpPr>
        <p:spPr>
          <a:xfrm>
            <a:off x="6577965" y="2889885"/>
            <a:ext cx="5128895" cy="3435350"/>
          </a:xfrm>
          <a:prstGeom prst="rect">
            <a:avLst/>
          </a:prstGeom>
          <a:noFill/>
        </p:spPr>
        <p:txBody>
          <a:bodyPr wrap="square" rtlCol="0">
            <a:noAutofit/>
          </a:bodyPr>
          <a:lstStyle/>
          <a:p>
            <a:r>
              <a:rPr lang="en-US" altLang="zh-CN"/>
              <a:t>         </a:t>
            </a:r>
            <a:r>
              <a:rPr lang="zh-CN" altLang="en-US"/>
              <a:t>绝影提供给受试者恒定且实时操纵的阻力，这是保证实验可行性的基础</a:t>
            </a:r>
          </a:p>
          <a:p>
            <a:endParaRPr lang="zh-CN" altLang="en-US"/>
          </a:p>
          <a:p>
            <a:r>
              <a:rPr lang="en-US" altLang="zh-CN"/>
              <a:t>        </a:t>
            </a:r>
            <a:r>
              <a:rPr lang="zh-CN" altLang="en-US"/>
              <a:t>绝影放在运动员起始位置后</a:t>
            </a:r>
            <a:r>
              <a:rPr lang="en-US" altLang="zh-CN"/>
              <a:t>10m</a:t>
            </a:r>
            <a:r>
              <a:rPr lang="zh-CN" altLang="en-US"/>
              <a:t>处（安全距离）</a:t>
            </a:r>
          </a:p>
          <a:p>
            <a:endParaRPr lang="zh-CN" altLang="en-US"/>
          </a:p>
          <a:p>
            <a:r>
              <a:rPr lang="en-US" altLang="zh-CN"/>
              <a:t>         </a:t>
            </a:r>
            <a:r>
              <a:rPr lang="zh-CN" altLang="en-US"/>
              <a:t>受试者严格听从操作人员的指令进行热身、测试、干预与休息。</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RkMGI3M2EyOGJhYTQwYTRjYWY5MDNlOWUzNjIwYWYifQ=="/>
  <p:tag name="KSO_WPP_MARK_KEY" val="033ea282-ddbf-458c-8a62-8cc071963411"/>
</p:tagLst>
</file>

<file path=ppt/tags/tag10.xml><?xml version="1.0" encoding="utf-8"?>
<p:tagLst xmlns:a="http://schemas.openxmlformats.org/drawingml/2006/main" xmlns:r="http://schemas.openxmlformats.org/officeDocument/2006/relationships" xmlns:p="http://schemas.openxmlformats.org/presentationml/2006/main">
  <p:tag name="PA" val="v4.2.4"/>
</p:tagLst>
</file>

<file path=ppt/tags/tag11.xml><?xml version="1.0" encoding="utf-8"?>
<p:tagLst xmlns:a="http://schemas.openxmlformats.org/drawingml/2006/main" xmlns:r="http://schemas.openxmlformats.org/officeDocument/2006/relationships" xmlns:p="http://schemas.openxmlformats.org/presentationml/2006/main">
  <p:tag name="PA" val="v4.2.4"/>
</p:tagLst>
</file>

<file path=ppt/tags/tag12.xml><?xml version="1.0" encoding="utf-8"?>
<p:tagLst xmlns:a="http://schemas.openxmlformats.org/drawingml/2006/main" xmlns:r="http://schemas.openxmlformats.org/officeDocument/2006/relationships" xmlns:p="http://schemas.openxmlformats.org/presentationml/2006/main">
  <p:tag name="PA" val="v4.2.4"/>
  <p:tag name="KSO_WM_UNIT_TEXT_FILL_FORE_SCHEMECOLOR_INDEX_BRIGHTNESS" val="0"/>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m_h_i"/>
  <p:tag name="KSO_WM_UNIT_INDEX" val="1_1_3"/>
  <p:tag name="KSO_WM_UNIT_ID" val="diagram726_3*m_h_i*1_1_3"/>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5"/>
  <p:tag name="KSO_WM_UNIT_FILL_TYPE" val="1"/>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1_2"/>
  <p:tag name="KSO_WM_UNIT_ID" val="diagram726_3*m_h_i*1_1_2"/>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5"/>
  <p:tag name="KSO_WM_UNIT_FILL_TYPE" val="1"/>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726_3*m_h_f*1_1_1"/>
  <p:tag name="KSO_WM_TEMPLATE_CATEGORY" val="diagram"/>
  <p:tag name="KSO_WM_TEMPLATE_INDEX" val="726"/>
  <p:tag name="KSO_WM_UNIT_LAYERLEVEL" val="1_1_1"/>
  <p:tag name="KSO_WM_TAG_VERSION" val="1.0"/>
  <p:tag name="KSO_WM_BEAUTIFY_FLAG" val="#wm#"/>
  <p:tag name="KSO_WM_DIAGRAM_GROUP_CODE" val="m1-1"/>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m_h_i"/>
  <p:tag name="KSO_WM_UNIT_INDEX" val="1_2_3"/>
  <p:tag name="KSO_WM_UNIT_ID" val="diagram726_3*m_h_i*1_2_3"/>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6"/>
  <p:tag name="KSO_WM_UNIT_FILL_TYPE" val="1"/>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2_2"/>
  <p:tag name="KSO_WM_UNIT_ID" val="diagram726_3*m_h_i*1_2_2"/>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6"/>
  <p:tag name="KSO_WM_UNIT_FILL_TYPE" val="1"/>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726_3*m_h_f*1_2_1"/>
  <p:tag name="KSO_WM_TEMPLATE_CATEGORY" val="diagram"/>
  <p:tag name="KSO_WM_TEMPLATE_INDEX" val="726"/>
  <p:tag name="KSO_WM_UNIT_LAYERLEVEL" val="1_1_1"/>
  <p:tag name="KSO_WM_TAG_VERSION" val="1.0"/>
  <p:tag name="KSO_WM_BEAUTIFY_FLAG" val="#wm#"/>
  <p:tag name="KSO_WM_DIAGRAM_GROUP_CODE" val="m1-1"/>
  <p:tag name="KSO_WM_UNIT_TEXT_FILL_FORE_SCHEMECOLOR_INDEX" val="14"/>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1"/>
  <p:tag name="KSO_WM_UNIT_ID" val="diagram726_3*m_h_i*1_2_1"/>
  <p:tag name="KSO_WM_TEMPLATE_CATEGORY" val="diagram"/>
  <p:tag name="KSO_WM_TEMPLATE_INDEX" val="726"/>
  <p:tag name="KSO_WM_UNIT_LAYERLEVEL" val="1_1_1"/>
  <p:tag name="KSO_WM_TAG_VERSION" val="1.0"/>
  <p:tag name="KSO_WM_BEAUTIFY_FLAG" val="#wm#"/>
  <p:tag name="KSO_WM_DIAGRAM_GROUP_CODE" val="m1-1"/>
  <p:tag name="KSO_WM_UNIT_FILL_FORE_SCHEMECOLOR_INDEX" val="6"/>
  <p:tag name="KSO_WM_UNIT_FILL_TYPE" val="1"/>
  <p:tag name="KSO_WM_UNIT_TEXT_FILL_FORE_SCHEMECOLOR_INDEX" val="14"/>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PA" val="v4.2.4"/>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9934_2*l_h_i*1_1_1"/>
  <p:tag name="KSO_WM_TEMPLATE_CATEGORY" val="diagram"/>
  <p:tag name="KSO_WM_TEMPLATE_INDEX" val="20169934"/>
  <p:tag name="KSO_WM_UNIT_LAYERLEVEL" val="1_1_1"/>
  <p:tag name="KSO_WM_TAG_VERSION" val="1.0"/>
  <p:tag name="KSO_WM_BEAUTIFY_FLAG" val="#wm#"/>
  <p:tag name="KSO_WM_UNIT_FILL_FORE_SCHEMECOLOR_INDEX" val="14"/>
  <p:tag name="KSO_WM_UNI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文本"/>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9934_2*l_h_a*1_1_1"/>
  <p:tag name="KSO_WM_TEMPLATE_CATEGORY" val="diagram"/>
  <p:tag name="KSO_WM_TEMPLATE_INDEX" val="20169934"/>
  <p:tag name="KSO_WM_UNIT_LAYERLEVEL" val="1_1_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9934_2*l_h_i*1_3_1"/>
  <p:tag name="KSO_WM_TEMPLATE_CATEGORY" val="diagram"/>
  <p:tag name="KSO_WM_TEMPLATE_INDEX" val="20169934"/>
  <p:tag name="KSO_WM_UNIT_LAYERLEVEL" val="1_1_1"/>
  <p:tag name="KSO_WM_TAG_VERSION" val="1.0"/>
  <p:tag name="KSO_WM_BEAUTIFY_FLAG" val="#wm#"/>
  <p:tag name="KSO_WM_UNIT_FILL_FORE_SCHEMECOLOR_INDEX" val="14"/>
  <p:tag name="KSO_WM_UNI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文本"/>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69934_2*l_h_a*1_3_1"/>
  <p:tag name="KSO_WM_TEMPLATE_CATEGORY" val="diagram"/>
  <p:tag name="KSO_WM_TEMPLATE_INDEX" val="20169934"/>
  <p:tag name="KSO_WM_UNIT_LAYERLEVEL" val="1_1_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280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60"/>
  <p:tag name="KSO_WM_TAG_VERSION" val="1.0"/>
  <p:tag name="KSO_WM_BEAUTIFY_FLAG" val="#wm#"/>
  <p:tag name="KSO_WM_TEMPLATE_CATEGORY" val="diagram"/>
  <p:tag name="KSO_WM_TEMPLATE_INDEX" val="20212801"/>
  <p:tag name="KSO_WM_SLIDE_LAYOUT" val="a_d"/>
  <p:tag name="KSO_WM_SLIDE_LAYOUT_CNT" val="1_1"/>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diagram&quot;,&quot;pictext&quot;,&quot;picture&quot;,&quot;chart&quot;,&quot;table&quot;,&quot;video&quot;]}]]"/>
  <p:tag name="KSO_WM_SLIDE_LAYOUT_INFO" val="{&quot;id&quot;:&quot;2021-04-01T15:39:54&quot;,&quot;maxSize&quot;:{&quot;size1&quot;:28.9},&quot;minSize&quot;:{&quot;size1&quot;:22.2},&quot;normalSize&quot;:{&quot;size1&quot;:22.2},&quot;subLayout&quot;:[{&quot;id&quot;:&quot;2021-04-01T15:39:54&quot;,&quot;margin&quot;:{&quot;bottom&quot;:0.4230000674724579,&quot;left&quot;:1.6929999589920044,&quot;right&quot;:5.927000999450684,&quot;top&quot;:1.6929999589920044},&quot;type&quot;:0},{&quot;id&quot;:&quot;2021-04-01T15:39:5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1"/>
  <p:tag name="KSO_WM_TEMPLATE_ASSEMBLE_XID" val="60656f524054ed1e2fb807c5"/>
  <p:tag name="KSO_WM_TEMPLATE_ASSEMBLE_GROUPID" val="60656f524054ed1e2fb807c5"/>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801_1*a*1"/>
  <p:tag name="KSO_WM_TEMPLATE_CATEGORY" val="diagram"/>
  <p:tag name="KSO_WM_TEMPLATE_INDEX" val="2021280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74a7226e89f410d945796f15007a8a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684ceabe6ab4e3d920cda5a3fbe9930"/>
  <p:tag name="KSO_WM_UNIT_TEXT_FILL_FORE_SCHEMECOLOR_INDEX_BRIGHTNESS" val="0"/>
  <p:tag name="KSO_WM_UNIT_TEXT_FILL_FORE_SCHEMECOLOR_INDEX" val="13"/>
  <p:tag name="KSO_WM_UNIT_TEXT_FILL_TYPE" val="1"/>
  <p:tag name="KSO_WM_TEMPLATE_ASSEMBLE_XID" val="60656f524054ed1e2fb807c5"/>
  <p:tag name="KSO_WM_TEMPLATE_ASSEMBLE_GROUPID" val="60656f524054ed1e2fb807c5"/>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801_1*i*3"/>
  <p:tag name="KSO_WM_TEMPLATE_CATEGORY" val="diagram"/>
  <p:tag name="KSO_WM_TEMPLATE_INDEX" val="20212801"/>
  <p:tag name="KSO_WM_UNIT_LAYERLEVEL" val="1"/>
  <p:tag name="KSO_WM_TAG_VERSION" val="1.0"/>
  <p:tag name="KSO_WM_BEAUTIFY_FLAG" val="#wm#"/>
  <p:tag name="KSO_WM_UNIT_BLOCK" val="0"/>
  <p:tag name="KSO_WM_UNIT_SM_LIMIT_TYPE" val="2"/>
  <p:tag name="KSO_WM_UNIT_DEC_AREA_ID" val="ac49bd0091484e469670208f94501035"/>
  <p:tag name="KSO_WM_UNIT_DECORATE_INFO" val="{&quot;DecorateInfoH&quot;:{&quot;IsAbs&quot;:true},&quot;DecorateInfoW&quot;:{&quot;IsAbs&quot;:true},&quot;DecorateInfoX&quot;:{&quot;IsAbs&quot;:true,&quot;Pos&quot;:1},&quot;DecorateInfoY&quot;:{&quot;IsAbs&quot;:true,&quot;Pos&quot;:1},&quot;ReferentInfo&quot;:{&quot;Id&quot;:&quot;448c3d491fad4f27a349a26af73b9aed&quot;,&quot;X&quot;:{&quot;Pos&quot;:1},&quot;Y&quot;:{&quot;Pos&quot;:1}},&quot;whChangeMode&quot;:0}"/>
  <p:tag name="KSO_WM_CHIP_GROUPID" val="5ef20a5ea491bb0086638ac1"/>
  <p:tag name="KSO_WM_CHIP_XID" val="5ef20a5ea491bb0086638ac2"/>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756"/>
  <p:tag name="KSO_WM_TEMPLATE_ASSEMBLE_XID" val="60656f524054ed1e2fb807c5"/>
  <p:tag name="KSO_WM_TEMPLATE_ASSEMBLE_GROUPID" val="60656f524054ed1e2fb807c5"/>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5391_3*l_h_i*1_1_1"/>
  <p:tag name="KSO_WM_TEMPLATE_CATEGORY" val="diagram"/>
  <p:tag name="KSO_WM_TEMPLATE_INDEX" val="2021539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PA" val="v4.2.4"/>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5391_3*l_h_i*1_1_2"/>
  <p:tag name="KSO_WM_TEMPLATE_CATEGORY" val="diagram"/>
  <p:tag name="KSO_WM_TEMPLATE_INDEX" val="2021539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VALUE" val="42*4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15391_3*l_h_x*1_1_1"/>
  <p:tag name="KSO_WM_TEMPLATE_CATEGORY" val="diagram"/>
  <p:tag name="KSO_WM_TEMPLATE_INDEX" val="2021539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5391_3*l_h_f*1_1_1"/>
  <p:tag name="KSO_WM_TEMPLATE_CATEGORY" val="diagram"/>
  <p:tag name="KSO_WM_TEMPLATE_INDEX" val="20215391"/>
  <p:tag name="KSO_WM_UNIT_LAYERLEVEL" val="1_1_1"/>
  <p:tag name="KSO_WM_TAG_VERSION" val="1.0"/>
  <p:tag name="KSO_WM_BEAUTIFY_FLAG" val="#wm#"/>
  <p:tag name="KSO_WM_UNIT_PRESET_TEXT" val="单击此处添加正文，文字是您思想的提炼，请尽量言简意赅地阐述观点。"/>
  <p:tag name="KSO_WM_UNIT_TEXT_FILL_FORE_SCHEMECOLOR_INDEX_BRIGHTNESS" val="0.25"/>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801_1**"/>
  <p:tag name="KSO_WM_TEMPLATE_CATEGORY" val="diagram"/>
  <p:tag name="KSO_WM_TEMPLATE_INDEX" val="20212801"/>
  <p:tag name="KSO_WM_UNIT_LAYERLEVEL" val="1"/>
  <p:tag name="KSO_WM_TAG_VERSION" val="1.0"/>
  <p:tag name="KSO_WM_BEAUTIFY_FLAG" val="#wm#"/>
  <p:tag name="KSO_WM_UNIT_BLOCK" val="0"/>
  <p:tag name="KSO_WM_UNIT_DEC_AREA_ID" val="35eb58c266794e9c92660c525c4ec180"/>
  <p:tag name="KSO_WM_UNIT_SM_LIMIT_TYPE" val="0"/>
  <p:tag name="KSO_WM_CHIP_GROUPID" val="5ef20a5ea491bb0086638ac1"/>
  <p:tag name="KSO_WM_CHIP_XID" val="5ef20a5ea491bb0086638ac2"/>
  <p:tag name="KSO_WM_TEMPLATE_ASSEMBLE_XID" val="60656f524054ed1e2fb807c5"/>
  <p:tag name="KSO_WM_TEMPLATE_ASSEMBLE_GROUPID" val="60656f524054ed1e2fb807c5"/>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212801_1*i*1"/>
  <p:tag name="KSO_WM_TEMPLATE_CATEGORY" val="diagram"/>
  <p:tag name="KSO_WM_TEMPLATE_INDEX" val="20212801"/>
  <p:tag name="KSO_WM_UNIT_LAYERLEVEL" val="1"/>
  <p:tag name="KSO_WM_TAG_VERSION" val="1.0"/>
  <p:tag name="KSO_WM_BEAUTIFY_FLAG" val="#wm#"/>
  <p:tag name="KSO_WM_UNIT_BLOCK" val="0"/>
  <p:tag name="KSO_WM_UNIT_DEC_AREA_ID" val="41671fd2bac94011bc43e1c0357fd0b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0656f524054ed1e2fb807c5"/>
  <p:tag name="KSO_WM_TEMPLATE_ASSEMBLE_GROUPID" val="60656f524054ed1e2fb807c5"/>
</p:tagLst>
</file>

<file path=ppt/tags/tag36.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212801_1*i*2"/>
  <p:tag name="KSO_WM_TEMPLATE_CATEGORY" val="diagram"/>
  <p:tag name="KSO_WM_TEMPLATE_INDEX" val="20212801"/>
  <p:tag name="KSO_WM_UNIT_LAYERLEVEL" val="1"/>
  <p:tag name="KSO_WM_TAG_VERSION" val="1.0"/>
  <p:tag name="KSO_WM_BEAUTIFY_FLAG" val="#wm#"/>
  <p:tag name="KSO_WM_UNIT_BLOCK" val="0"/>
  <p:tag name="KSO_WM_UNIT_DEC_AREA_ID" val="6c32adebec5d4a6ba863174d46b3cb0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0656f524054ed1e2fb807c5"/>
  <p:tag name="KSO_WM_TEMPLATE_ASSEMBLE_GROUPID" val="60656f524054ed1e2fb807c5"/>
</p:tagLst>
</file>

<file path=ppt/tags/tag37.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280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60"/>
  <p:tag name="KSO_WM_TAG_VERSION" val="1.0"/>
  <p:tag name="KSO_WM_BEAUTIFY_FLAG" val="#wm#"/>
  <p:tag name="KSO_WM_TEMPLATE_CATEGORY" val="diagram"/>
  <p:tag name="KSO_WM_TEMPLATE_INDEX" val="20212801"/>
  <p:tag name="KSO_WM_SLIDE_LAYOUT" val="a_d"/>
  <p:tag name="KSO_WM_SLIDE_LAYOUT_CNT" val="1_1"/>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diagram&quot;,&quot;pictext&quot;,&quot;picture&quot;,&quot;chart&quot;,&quot;table&quot;,&quot;video&quot;]}]]"/>
  <p:tag name="KSO_WM_SLIDE_LAYOUT_INFO" val="{&quot;id&quot;:&quot;2021-04-01T15:39:54&quot;,&quot;maxSize&quot;:{&quot;size1&quot;:28.9},&quot;minSize&quot;:{&quot;size1&quot;:22.2},&quot;normalSize&quot;:{&quot;size1&quot;:22.2},&quot;subLayout&quot;:[{&quot;id&quot;:&quot;2021-04-01T15:39:54&quot;,&quot;margin&quot;:{&quot;bottom&quot;:0.4230000674724579,&quot;left&quot;:1.6929999589920044,&quot;right&quot;:5.927000999450684,&quot;top&quot;:1.6929999589920044},&quot;type&quot;:0},{&quot;id&quot;:&quot;2021-04-01T15:39:5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1"/>
  <p:tag name="KSO_WM_TEMPLATE_ASSEMBLE_XID" val="60656f524054ed1e2fb807c5"/>
  <p:tag name="KSO_WM_TEMPLATE_ASSEMBLE_GROUPID" val="60656f524054ed1e2fb807c5"/>
</p:tagLst>
</file>

<file path=ppt/tags/tag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801_1*a*1"/>
  <p:tag name="KSO_WM_TEMPLATE_CATEGORY" val="diagram"/>
  <p:tag name="KSO_WM_TEMPLATE_INDEX" val="2021280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74a7226e89f410d945796f15007a8a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684ceabe6ab4e3d920cda5a3fbe9930"/>
  <p:tag name="KSO_WM_UNIT_TEXT_FILL_FORE_SCHEMECOLOR_INDEX_BRIGHTNESS" val="0"/>
  <p:tag name="KSO_WM_UNIT_TEXT_FILL_FORE_SCHEMECOLOR_INDEX" val="13"/>
  <p:tag name="KSO_WM_UNIT_TEXT_FILL_TYPE" val="1"/>
  <p:tag name="KSO_WM_TEMPLATE_ASSEMBLE_XID" val="60656f524054ed1e2fb807c5"/>
  <p:tag name="KSO_WM_TEMPLATE_ASSEMBLE_GROUPID" val="60656f524054ed1e2fb807c5"/>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801_1*i*3"/>
  <p:tag name="KSO_WM_TEMPLATE_CATEGORY" val="diagram"/>
  <p:tag name="KSO_WM_TEMPLATE_INDEX" val="20212801"/>
  <p:tag name="KSO_WM_UNIT_LAYERLEVEL" val="1"/>
  <p:tag name="KSO_WM_TAG_VERSION" val="1.0"/>
  <p:tag name="KSO_WM_BEAUTIFY_FLAG" val="#wm#"/>
  <p:tag name="KSO_WM_UNIT_BLOCK" val="0"/>
  <p:tag name="KSO_WM_UNIT_SM_LIMIT_TYPE" val="2"/>
  <p:tag name="KSO_WM_UNIT_DEC_AREA_ID" val="ac49bd0091484e469670208f94501035"/>
  <p:tag name="KSO_WM_UNIT_DECORATE_INFO" val="{&quot;DecorateInfoH&quot;:{&quot;IsAbs&quot;:true},&quot;DecorateInfoW&quot;:{&quot;IsAbs&quot;:true},&quot;DecorateInfoX&quot;:{&quot;IsAbs&quot;:true,&quot;Pos&quot;:1},&quot;DecorateInfoY&quot;:{&quot;IsAbs&quot;:true,&quot;Pos&quot;:1},&quot;ReferentInfo&quot;:{&quot;Id&quot;:&quot;448c3d491fad4f27a349a26af73b9aed&quot;,&quot;X&quot;:{&quot;Pos&quot;:1},&quot;Y&quot;:{&quot;Pos&quot;:1}},&quot;whChangeMode&quot;:0}"/>
  <p:tag name="KSO_WM_CHIP_GROUPID" val="5ef20a5ea491bb0086638ac1"/>
  <p:tag name="KSO_WM_CHIP_XID" val="5ef20a5ea491bb0086638ac2"/>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756"/>
  <p:tag name="KSO_WM_TEMPLATE_ASSEMBLE_XID" val="60656f524054ed1e2fb807c5"/>
  <p:tag name="KSO_WM_TEMPLATE_ASSEMBLE_GROUPID" val="60656f524054ed1e2fb807c5"/>
</p:tagLst>
</file>

<file path=ppt/tags/tag4.xml><?xml version="1.0" encoding="utf-8"?>
<p:tagLst xmlns:a="http://schemas.openxmlformats.org/drawingml/2006/main" xmlns:r="http://schemas.openxmlformats.org/officeDocument/2006/relationships" xmlns:p="http://schemas.openxmlformats.org/presentationml/2006/main">
  <p:tag name="PA" val="v4.2.4"/>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5391_3*l_h_i*1_3_1"/>
  <p:tag name="KSO_WM_TEMPLATE_CATEGORY" val="diagram"/>
  <p:tag name="KSO_WM_TEMPLATE_INDEX" val="2021539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5391_3*l_h_i*1_3_2"/>
  <p:tag name="KSO_WM_TEMPLATE_CATEGORY" val="diagram"/>
  <p:tag name="KSO_WM_TEMPLATE_INDEX" val="20215391"/>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VALUE" val="42*48"/>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15391_3*l_h_x*1_3_1"/>
  <p:tag name="KSO_WM_TEMPLATE_CATEGORY" val="diagram"/>
  <p:tag name="KSO_WM_TEMPLATE_INDEX" val="2021539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5391_3*l_h_f*1_3_1"/>
  <p:tag name="KSO_WM_TEMPLATE_CATEGORY" val="diagram"/>
  <p:tag name="KSO_WM_TEMPLATE_INDEX" val="20215391"/>
  <p:tag name="KSO_WM_UNIT_LAYERLEVEL" val="1_1_1"/>
  <p:tag name="KSO_WM_TAG_VERSION" val="1.0"/>
  <p:tag name="KSO_WM_BEAUTIFY_FLAG" val="#wm#"/>
  <p:tag name="KSO_WM_UNIT_PRESET_TEXT" val="单击此处添加正文，文字是您思想的提炼，请尽量言简意赅地阐述观点。"/>
  <p:tag name="KSO_WM_UNIT_TEXT_FILL_FORE_SCHEMECOLOR_INDEX_BRIGHTNESS" val="0.25"/>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801_1**"/>
  <p:tag name="KSO_WM_TEMPLATE_CATEGORY" val="diagram"/>
  <p:tag name="KSO_WM_TEMPLATE_INDEX" val="20212801"/>
  <p:tag name="KSO_WM_UNIT_LAYERLEVEL" val="1"/>
  <p:tag name="KSO_WM_TAG_VERSION" val="1.0"/>
  <p:tag name="KSO_WM_BEAUTIFY_FLAG" val="#wm#"/>
  <p:tag name="KSO_WM_UNIT_BLOCK" val="0"/>
  <p:tag name="KSO_WM_UNIT_DEC_AREA_ID" val="35eb58c266794e9c92660c525c4ec180"/>
  <p:tag name="KSO_WM_UNIT_SM_LIMIT_TYPE" val="0"/>
  <p:tag name="KSO_WM_CHIP_GROUPID" val="5ef20a5ea491bb0086638ac1"/>
  <p:tag name="KSO_WM_CHIP_XID" val="5ef20a5ea491bb0086638ac2"/>
  <p:tag name="KSO_WM_TEMPLATE_ASSEMBLE_XID" val="60656f524054ed1e2fb807c5"/>
  <p:tag name="KSO_WM_TEMPLATE_ASSEMBLE_GROUPID" val="60656f524054ed1e2fb807c5"/>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212801_1*i*1"/>
  <p:tag name="KSO_WM_TEMPLATE_CATEGORY" val="diagram"/>
  <p:tag name="KSO_WM_TEMPLATE_INDEX" val="20212801"/>
  <p:tag name="KSO_WM_UNIT_LAYERLEVEL" val="1"/>
  <p:tag name="KSO_WM_TAG_VERSION" val="1.0"/>
  <p:tag name="KSO_WM_BEAUTIFY_FLAG" val="#wm#"/>
  <p:tag name="KSO_WM_UNIT_BLOCK" val="0"/>
  <p:tag name="KSO_WM_UNIT_DEC_AREA_ID" val="41671fd2bac94011bc43e1c0357fd0b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0656f524054ed1e2fb807c5"/>
  <p:tag name="KSO_WM_TEMPLATE_ASSEMBLE_GROUPID" val="60656f524054ed1e2fb807c5"/>
</p:tagLst>
</file>

<file path=ppt/tags/tag47.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212801_1*i*2"/>
  <p:tag name="KSO_WM_TEMPLATE_CATEGORY" val="diagram"/>
  <p:tag name="KSO_WM_TEMPLATE_INDEX" val="20212801"/>
  <p:tag name="KSO_WM_UNIT_LAYERLEVEL" val="1"/>
  <p:tag name="KSO_WM_TAG_VERSION" val="1.0"/>
  <p:tag name="KSO_WM_BEAUTIFY_FLAG" val="#wm#"/>
  <p:tag name="KSO_WM_UNIT_BLOCK" val="0"/>
  <p:tag name="KSO_WM_UNIT_DEC_AREA_ID" val="6c32adebec5d4a6ba863174d46b3cb0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0656f524054ed1e2fb807c5"/>
  <p:tag name="KSO_WM_TEMPLATE_ASSEMBLE_GROUPID" val="60656f524054ed1e2fb807c5"/>
</p:tagLst>
</file>

<file path=ppt/tags/tag48.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280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60"/>
  <p:tag name="KSO_WM_TAG_VERSION" val="1.0"/>
  <p:tag name="KSO_WM_BEAUTIFY_FLAG" val="#wm#"/>
  <p:tag name="KSO_WM_TEMPLATE_CATEGORY" val="diagram"/>
  <p:tag name="KSO_WM_TEMPLATE_INDEX" val="20212801"/>
  <p:tag name="KSO_WM_SLIDE_LAYOUT" val="a_d"/>
  <p:tag name="KSO_WM_SLIDE_LAYOUT_CNT" val="1_1"/>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diagram&quot;,&quot;pictext&quot;,&quot;picture&quot;,&quot;chart&quot;,&quot;table&quot;,&quot;video&quot;]}]]"/>
  <p:tag name="KSO_WM_SLIDE_LAYOUT_INFO" val="{&quot;id&quot;:&quot;2021-04-01T15:39:54&quot;,&quot;maxSize&quot;:{&quot;size1&quot;:28.9},&quot;minSize&quot;:{&quot;size1&quot;:22.2},&quot;normalSize&quot;:{&quot;size1&quot;:22.2},&quot;subLayout&quot;:[{&quot;id&quot;:&quot;2021-04-01T15:39:54&quot;,&quot;margin&quot;:{&quot;bottom&quot;:0.4230000674724579,&quot;left&quot;:1.6929999589920044,&quot;right&quot;:5.927000999450684,&quot;top&quot;:1.6929999589920044},&quot;type&quot;:0},{&quot;id&quot;:&quot;2021-04-01T15:39:5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1"/>
  <p:tag name="KSO_WM_TEMPLATE_ASSEMBLE_XID" val="60656f524054ed1e2fb807c5"/>
  <p:tag name="KSO_WM_TEMPLATE_ASSEMBLE_GROUPID" val="60656f524054ed1e2fb807c5"/>
</p:tagLst>
</file>

<file path=ppt/tags/tag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801_1*a*1"/>
  <p:tag name="KSO_WM_TEMPLATE_CATEGORY" val="diagram"/>
  <p:tag name="KSO_WM_TEMPLATE_INDEX" val="2021280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74a7226e89f410d945796f15007a8a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684ceabe6ab4e3d920cda5a3fbe9930"/>
  <p:tag name="KSO_WM_UNIT_TEXT_FILL_FORE_SCHEMECOLOR_INDEX_BRIGHTNESS" val="0"/>
  <p:tag name="KSO_WM_UNIT_TEXT_FILL_FORE_SCHEMECOLOR_INDEX" val="13"/>
  <p:tag name="KSO_WM_UNIT_TEXT_FILL_TYPE" val="1"/>
  <p:tag name="KSO_WM_TEMPLATE_ASSEMBLE_XID" val="60656f524054ed1e2fb807c5"/>
  <p:tag name="KSO_WM_TEMPLATE_ASSEMBLE_GROUPID" val="60656f524054ed1e2fb807c5"/>
</p:tagLst>
</file>

<file path=ppt/tags/tag5.xml><?xml version="1.0" encoding="utf-8"?>
<p:tagLst xmlns:a="http://schemas.openxmlformats.org/drawingml/2006/main" xmlns:r="http://schemas.openxmlformats.org/officeDocument/2006/relationships" xmlns:p="http://schemas.openxmlformats.org/presentationml/2006/main">
  <p:tag name="PA" val="v4.2.4"/>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801_1**"/>
  <p:tag name="KSO_WM_TEMPLATE_CATEGORY" val="diagram"/>
  <p:tag name="KSO_WM_TEMPLATE_INDEX" val="20212801"/>
  <p:tag name="KSO_WM_UNIT_LAYERLEVEL" val="1"/>
  <p:tag name="KSO_WM_TAG_VERSION" val="1.0"/>
  <p:tag name="KSO_WM_BEAUTIFY_FLAG" val="#wm#"/>
  <p:tag name="KSO_WM_UNIT_BLOCK" val="0"/>
  <p:tag name="KSO_WM_UNIT_DEC_AREA_ID" val="35eb58c266794e9c92660c525c4ec180"/>
  <p:tag name="KSO_WM_UNIT_SM_LIMIT_TYPE" val="0"/>
  <p:tag name="KSO_WM_CHIP_GROUPID" val="5ef20a5ea491bb0086638ac1"/>
  <p:tag name="KSO_WM_CHIP_XID" val="5ef20a5ea491bb0086638ac2"/>
  <p:tag name="KSO_WM_TEMPLATE_ASSEMBLE_XID" val="60656f524054ed1e2fb807c5"/>
  <p:tag name="KSO_WM_TEMPLATE_ASSEMBLE_GROUPID" val="60656f524054ed1e2fb807c5"/>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212801_1*i*1"/>
  <p:tag name="KSO_WM_TEMPLATE_CATEGORY" val="diagram"/>
  <p:tag name="KSO_WM_TEMPLATE_INDEX" val="20212801"/>
  <p:tag name="KSO_WM_UNIT_LAYERLEVEL" val="1"/>
  <p:tag name="KSO_WM_TAG_VERSION" val="1.0"/>
  <p:tag name="KSO_WM_BEAUTIFY_FLAG" val="#wm#"/>
  <p:tag name="KSO_WM_UNIT_BLOCK" val="0"/>
  <p:tag name="KSO_WM_UNIT_DEC_AREA_ID" val="41671fd2bac94011bc43e1c0357fd0b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0656f524054ed1e2fb807c5"/>
  <p:tag name="KSO_WM_TEMPLATE_ASSEMBLE_GROUPID" val="60656f524054ed1e2fb807c5"/>
</p:tagLst>
</file>

<file path=ppt/tags/tag54.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212801_1*i*2"/>
  <p:tag name="KSO_WM_TEMPLATE_CATEGORY" val="diagram"/>
  <p:tag name="KSO_WM_TEMPLATE_INDEX" val="20212801"/>
  <p:tag name="KSO_WM_UNIT_LAYERLEVEL" val="1"/>
  <p:tag name="KSO_WM_TAG_VERSION" val="1.0"/>
  <p:tag name="KSO_WM_BEAUTIFY_FLAG" val="#wm#"/>
  <p:tag name="KSO_WM_UNIT_BLOCK" val="0"/>
  <p:tag name="KSO_WM_UNIT_DEC_AREA_ID" val="6c32adebec5d4a6ba863174d46b3cb0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0656f524054ed1e2fb807c5"/>
  <p:tag name="KSO_WM_TEMPLATE_ASSEMBLE_GROUPID" val="60656f524054ed1e2fb807c5"/>
</p:tagLst>
</file>

<file path=ppt/tags/tag55.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0693_3*l_h_i*1_1_1"/>
  <p:tag name="KSO_WM_TEMPLATE_CATEGORY" val="diagram"/>
  <p:tag name="KSO_WM_TEMPLATE_INDEX" val="20210693"/>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0693_3*l_h_i*1_1_2"/>
  <p:tag name="KSO_WM_TEMPLATE_CATEGORY" val="diagram"/>
  <p:tag name="KSO_WM_TEMPLATE_INDEX" val="2021069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在此输入正文，准确理解你所传达的信息，单击此处输入你的正文"/>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0693_3*l_h_f*1_1_1"/>
  <p:tag name="KSO_WM_TEMPLATE_CATEGORY" val="diagram"/>
  <p:tag name="KSO_WM_TEMPLATE_INDEX" val="20210693"/>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10693_3*l_h_a*1_1_1"/>
  <p:tag name="KSO_WM_TEMPLATE_CATEGORY" val="diagram"/>
  <p:tag name="KSO_WM_TEMPLATE_INDEX" val="20210693"/>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PA" val="v4.2.4"/>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0693_3*l_h_i*1_2_1"/>
  <p:tag name="KSO_WM_TEMPLATE_CATEGORY" val="diagram"/>
  <p:tag name="KSO_WM_TEMPLATE_INDEX" val="20210693"/>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0693_3*l_h_i*1_2_2"/>
  <p:tag name="KSO_WM_TEMPLATE_CATEGORY" val="diagram"/>
  <p:tag name="KSO_WM_TEMPLATE_INDEX" val="20210693"/>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正文。"/>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0693_3*l_h_f*1_2_1"/>
  <p:tag name="KSO_WM_TEMPLATE_CATEGORY" val="diagram"/>
  <p:tag name="KSO_WM_TEMPLATE_INDEX" val="20210693"/>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10693_3*l_h_a*1_2_1"/>
  <p:tag name="KSO_WM_TEMPLATE_CATEGORY" val="diagram"/>
  <p:tag name="KSO_WM_TEMPLATE_INDEX" val="20210693"/>
  <p:tag name="KSO_WM_UNIT_LAYERLEVEL" val="1_1_1"/>
  <p:tag name="KSO_WM_TAG_VERSION" val="1.0"/>
  <p:tag name="KSO_WM_BEAUTIFY_FLAG" val="#wm#"/>
  <p:tag name="KSO_WM_UNIT_TEXT_FILL_FORE_SCHEMECOLOR_INDEX_BRIGHTNESS" val="0"/>
  <p:tag name="KSO_WM_UNIT_TEXT_FILL_FORE_SCHEMECOLOR_INDEX" val="6"/>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0693_3*l_h_i*1_3_1"/>
  <p:tag name="KSO_WM_TEMPLATE_CATEGORY" val="diagram"/>
  <p:tag name="KSO_WM_TEMPLATE_INDEX" val="20210693"/>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0693_3*l_h_i*1_3_2"/>
  <p:tag name="KSO_WM_TEMPLATE_CATEGORY" val="diagram"/>
  <p:tag name="KSO_WM_TEMPLATE_INDEX" val="20210693"/>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正文。"/>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0693_3*l_h_f*1_3_1"/>
  <p:tag name="KSO_WM_TEMPLATE_CATEGORY" val="diagram"/>
  <p:tag name="KSO_WM_TEMPLATE_INDEX" val="20210693"/>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10693_3*l_h_a*1_3_1"/>
  <p:tag name="KSO_WM_TEMPLATE_CATEGORY" val="diagram"/>
  <p:tag name="KSO_WM_TEMPLATE_INDEX" val="20210693"/>
  <p:tag name="KSO_WM_UNIT_LAYERLEVEL" val="1_1_1"/>
  <p:tag name="KSO_WM_TAG_VERSION" val="1.0"/>
  <p:tag name="KSO_WM_BEAUTIFY_FLAG" val="#wm#"/>
  <p:tag name="KSO_WM_UNIT_TEXT_FILL_FORE_SCHEMECOLOR_INDEX_BRIGHTNESS" val="0"/>
  <p:tag name="KSO_WM_UNIT_TEXT_FILL_FORE_SCHEMECOLOR_INDEX" val="8"/>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0693_3*l_h_i*1_4_1"/>
  <p:tag name="KSO_WM_TEMPLATE_CATEGORY" val="diagram"/>
  <p:tag name="KSO_WM_TEMPLATE_INDEX" val="20210693"/>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10693_3*l_h_i*1_4_2"/>
  <p:tag name="KSO_WM_TEMPLATE_CATEGORY" val="diagram"/>
  <p:tag name="KSO_WM_TEMPLATE_INDEX" val="20210693"/>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PA" val="v4.2.4"/>
</p:tagLst>
</file>

<file path=ppt/tags/tag7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正文。"/>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0693_3*l_h_f*1_4_1"/>
  <p:tag name="KSO_WM_TEMPLATE_CATEGORY" val="diagram"/>
  <p:tag name="KSO_WM_TEMPLATE_INDEX" val="20210693"/>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10693_3*l_h_a*1_4_1"/>
  <p:tag name="KSO_WM_TEMPLATE_CATEGORY" val="diagram"/>
  <p:tag name="KSO_WM_TEMPLATE_INDEX" val="20210693"/>
  <p:tag name="KSO_WM_UNIT_LAYERLEVEL" val="1_1_1"/>
  <p:tag name="KSO_WM_TAG_VERSION" val="1.0"/>
  <p:tag name="KSO_WM_BEAUTIFY_FLAG" val="#wm#"/>
  <p:tag name="KSO_WM_UNIT_TEXT_FILL_FORE_SCHEMECOLOR_INDEX_BRIGHTNESS" val="0"/>
  <p:tag name="KSO_WM_UNIT_TEXT_FILL_FORE_SCHEMECOLOR_INDEX" val="10"/>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TYPE" val="j"/>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280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60"/>
  <p:tag name="KSO_WM_TAG_VERSION" val="1.0"/>
  <p:tag name="KSO_WM_BEAUTIFY_FLAG" val="#wm#"/>
  <p:tag name="KSO_WM_TEMPLATE_CATEGORY" val="diagram"/>
  <p:tag name="KSO_WM_TEMPLATE_INDEX" val="20212801"/>
  <p:tag name="KSO_WM_SLIDE_LAYOUT" val="a_d"/>
  <p:tag name="KSO_WM_SLIDE_LAYOUT_CNT" val="1_1"/>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diagram&quot;,&quot;pictext&quot;,&quot;picture&quot;,&quot;chart&quot;,&quot;table&quot;,&quot;video&quot;]}]]"/>
  <p:tag name="KSO_WM_SLIDE_LAYOUT_INFO" val="{&quot;id&quot;:&quot;2021-04-01T15:39:54&quot;,&quot;maxSize&quot;:{&quot;size1&quot;:28.9},&quot;minSize&quot;:{&quot;size1&quot;:22.2},&quot;normalSize&quot;:{&quot;size1&quot;:22.2},&quot;subLayout&quot;:[{&quot;id&quot;:&quot;2021-04-01T15:39:54&quot;,&quot;margin&quot;:{&quot;bottom&quot;:0.4230000674724579,&quot;left&quot;:1.6929999589920044,&quot;right&quot;:5.927000999450684,&quot;top&quot;:1.6929999589920044},&quot;type&quot;:0},{&quot;id&quot;:&quot;2021-04-01T15:39:5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1"/>
  <p:tag name="KSO_WM_TEMPLATE_ASSEMBLE_XID" val="60656f524054ed1e2fb807c5"/>
  <p:tag name="KSO_WM_TEMPLATE_ASSEMBLE_GROUPID" val="60656f524054ed1e2fb807c5"/>
</p:tagLst>
</file>

<file path=ppt/tags/tag8.xml><?xml version="1.0" encoding="utf-8"?>
<p:tagLst xmlns:a="http://schemas.openxmlformats.org/drawingml/2006/main" xmlns:r="http://schemas.openxmlformats.org/officeDocument/2006/relationships" xmlns:p="http://schemas.openxmlformats.org/presentationml/2006/main">
  <p:tag name="PA" val="v4.2.4"/>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280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60"/>
  <p:tag name="KSO_WM_TAG_VERSION" val="1.0"/>
  <p:tag name="KSO_WM_BEAUTIFY_FLAG" val="#wm#"/>
  <p:tag name="KSO_WM_TEMPLATE_CATEGORY" val="diagram"/>
  <p:tag name="KSO_WM_TEMPLATE_INDEX" val="20212801"/>
  <p:tag name="KSO_WM_SLIDE_LAYOUT" val="a_d"/>
  <p:tag name="KSO_WM_SLIDE_LAYOUT_CNT" val="1_1"/>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diagram&quot;,&quot;pictext&quot;,&quot;picture&quot;,&quot;chart&quot;,&quot;table&quot;,&quot;video&quot;]}]]"/>
  <p:tag name="KSO_WM_SLIDE_LAYOUT_INFO" val="{&quot;id&quot;:&quot;2021-04-01T15:39:54&quot;,&quot;maxSize&quot;:{&quot;size1&quot;:28.9},&quot;minSize&quot;:{&quot;size1&quot;:22.2},&quot;normalSize&quot;:{&quot;size1&quot;:22.2},&quot;subLayout&quot;:[{&quot;id&quot;:&quot;2021-04-01T15:39:54&quot;,&quot;margin&quot;:{&quot;bottom&quot;:0.4230000674724579,&quot;left&quot;:1.6929999589920044,&quot;right&quot;:5.927000999450684,&quot;top&quot;:1.6929999589920044},&quot;type&quot;:0},{&quot;id&quot;:&quot;2021-04-01T15:39:5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1"/>
  <p:tag name="KSO_WM_TEMPLATE_ASSEMBLE_XID" val="60656f524054ed1e2fb807c5"/>
  <p:tag name="KSO_WM_TEMPLATE_ASSEMBLE_GROUPID" val="60656f524054ed1e2fb807c5"/>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922,&quot;width&quot;:19199}"/>
</p:tagLst>
</file>

<file path=ppt/tags/tag9.xml><?xml version="1.0" encoding="utf-8"?>
<p:tagLst xmlns:a="http://schemas.openxmlformats.org/drawingml/2006/main" xmlns:r="http://schemas.openxmlformats.org/officeDocument/2006/relationships" xmlns:p="http://schemas.openxmlformats.org/presentationml/2006/main">
  <p:tag name="PA" val="v4.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1249</Words>
  <Application>Microsoft Office PowerPoint</Application>
  <PresentationFormat>宽屏</PresentationFormat>
  <Paragraphs>67</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15</vt:i4>
      </vt:variant>
    </vt:vector>
  </HeadingPairs>
  <TitlesOfParts>
    <vt:vector size="22" baseType="lpstr">
      <vt:lpstr>微软雅黑</vt:lpstr>
      <vt:lpstr>Arial</vt:lpstr>
      <vt:lpstr>Calibri</vt:lpstr>
      <vt:lpstr>Calibri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Canace Wind</dc:creator>
  <cp:lastModifiedBy>Qing-Jun</cp:lastModifiedBy>
  <cp:revision>31</cp:revision>
  <dcterms:created xsi:type="dcterms:W3CDTF">2022-04-26T06:07:00Z</dcterms:created>
  <dcterms:modified xsi:type="dcterms:W3CDTF">2023-04-27T07:53:23Z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C0DD6DF4134944A1A03D2CB4C5512355_13</vt:lpwstr>
  </property>
  <property fmtid="{D5CDD505-2E9C-101B-9397-08002B2CF9AE}" pid="3" name="KSOProductBuildVer">
    <vt:lpwstr>2052-11.1.0.14036</vt:lpwstr>
  </property>
</Properties>
</file>